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33"/>
  </p:notesMasterIdLst>
  <p:handoutMasterIdLst>
    <p:handoutMasterId r:id="rId34"/>
  </p:handoutMasterIdLst>
  <p:sldIdLst>
    <p:sldId id="1229" r:id="rId5"/>
    <p:sldId id="1230" r:id="rId6"/>
    <p:sldId id="1231" r:id="rId7"/>
    <p:sldId id="1232" r:id="rId8"/>
    <p:sldId id="1233" r:id="rId9"/>
    <p:sldId id="1234" r:id="rId10"/>
    <p:sldId id="1235" r:id="rId11"/>
    <p:sldId id="1236" r:id="rId12"/>
    <p:sldId id="1237" r:id="rId13"/>
    <p:sldId id="1228" r:id="rId14"/>
    <p:sldId id="1238" r:id="rId15"/>
    <p:sldId id="1239" r:id="rId16"/>
    <p:sldId id="1240" r:id="rId17"/>
    <p:sldId id="1241" r:id="rId18"/>
    <p:sldId id="1242" r:id="rId19"/>
    <p:sldId id="1243" r:id="rId20"/>
    <p:sldId id="1244" r:id="rId21"/>
    <p:sldId id="1245" r:id="rId22"/>
    <p:sldId id="1246" r:id="rId23"/>
    <p:sldId id="1247" r:id="rId24"/>
    <p:sldId id="1248" r:id="rId25"/>
    <p:sldId id="1249" r:id="rId26"/>
    <p:sldId id="1250" r:id="rId27"/>
    <p:sldId id="1260" r:id="rId28"/>
    <p:sldId id="1256" r:id="rId29"/>
    <p:sldId id="1257" r:id="rId30"/>
    <p:sldId id="1258" r:id="rId31"/>
    <p:sldId id="1259"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stitution Day 2026 slides" id="{21199CED-C95C-4F07-AF54-937CEBD765A9}">
          <p14:sldIdLst>
            <p14:sldId id="1229"/>
            <p14:sldId id="1230"/>
            <p14:sldId id="1231"/>
            <p14:sldId id="1232"/>
            <p14:sldId id="1233"/>
            <p14:sldId id="1234"/>
            <p14:sldId id="1235"/>
            <p14:sldId id="1236"/>
            <p14:sldId id="1237"/>
            <p14:sldId id="1228"/>
            <p14:sldId id="1238"/>
            <p14:sldId id="1239"/>
            <p14:sldId id="1240"/>
            <p14:sldId id="1241"/>
            <p14:sldId id="1242"/>
            <p14:sldId id="1243"/>
            <p14:sldId id="1244"/>
            <p14:sldId id="1245"/>
            <p14:sldId id="1246"/>
            <p14:sldId id="1247"/>
            <p14:sldId id="1248"/>
            <p14:sldId id="1249"/>
            <p14:sldId id="1250"/>
            <p14:sldId id="1260"/>
          </p14:sldIdLst>
        </p14:section>
        <p14:section name="Your Visit at a Glance" id="{718F2967-19ED-44AE-8A62-2B0359469AC6}">
          <p14:sldIdLst>
            <p14:sldId id="1256"/>
            <p14:sldId id="1257"/>
            <p14:sldId id="1258"/>
            <p14:sldId id="125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9A6C00-C200-EA02-42A0-1ABA55766FDF}" name="Vanessa Sweeney" initials="" userId="S::vanessas@wsba.org::61d46770-4c0a-4ec8-b57d-a2be5c4bf89f" providerId="AD"/>
  <p188:author id="{EC2F801A-6FF3-6F3A-BF5B-5D5610D5D339}" name="Noah Baetge" initials="NB" userId="S::noahb@wsba.org::12ca440f-3a27-4214-8c2f-1cd271096675" providerId="AD"/>
  <p188:author id="{5BCE4A26-EBBA-DAE6-4E50-E1DF89A543FF}" name="Tiffany Lynch" initials="TL" userId="S::Tiffanyl@wsba.org::91d845a8-fff8-4b9f-a6a5-ee361ead682e" providerId="AD"/>
  <p188:author id="{870B5ED1-00C3-06C1-346A-76F39DAE79B6}" name="Carolyn MacGregor" initials="CM" userId="S::Carolynm@wsba.org::8447b6a7-5f86-4b1d-952d-f800620c6e77" providerId="AD"/>
  <p188:author id="{80481FF5-7C10-87AE-B4CC-A009058E3BDA}" name="Maggie Yu" initials="MY" userId="S::maggiey@wsba.org::612d9457-be8c-4af5-80d6-85bd2429e6d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anne Unite" initials="JU" lastIdx="5" clrIdx="0"/>
  <p:cmAuthor id="2" name="Terra Nevitt" initials="TN" lastIdx="11" clrIdx="1">
    <p:extLst>
      <p:ext uri="{19B8F6BF-5375-455C-9EA6-DF929625EA0E}">
        <p15:presenceInfo xmlns:p15="http://schemas.microsoft.com/office/powerpoint/2012/main" userId="S-1-5-21-796845957-308236825-725345543-9577" providerId="AD"/>
      </p:ext>
    </p:extLst>
  </p:cmAuthor>
  <p:cmAuthor id="3" name="Carolyn MacGregor" initials="CM" lastIdx="11" clrIdx="2">
    <p:extLst>
      <p:ext uri="{19B8F6BF-5375-455C-9EA6-DF929625EA0E}">
        <p15:presenceInfo xmlns:p15="http://schemas.microsoft.com/office/powerpoint/2012/main" userId="S-1-5-21-796845957-308236825-725345543-151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D86AE9-E310-A254-B6ED-C5D6A640125E}" v="1" dt="2026-08-20T16:30:23.957"/>
    <p1510:client id="{C4D1FC19-D94F-4B1E-B20F-D3D5FD5F041E}" v="109" dt="2026-08-20T16:25:58.4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4_1#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2">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data1.xml><?xml version="1.0" encoding="utf-8"?>
<dgm:dataModel xmlns:dgm="http://schemas.openxmlformats.org/drawingml/2006/diagram" xmlns:a="http://schemas.openxmlformats.org/drawingml/2006/main">
  <dgm:ptLst>
    <dgm:pt modelId="{69B8CBAD-8EC4-CC4C-B2C9-B50ABA4DFD1F}" type="doc">
      <dgm:prSet loTypeId="urn:microsoft.com/office/officeart/2005/8/layout/process1" loCatId="" qsTypeId="urn:microsoft.com/office/officeart/2005/8/quickstyle/simple1#6" qsCatId="simple" csTypeId="urn:microsoft.com/office/officeart/2005/8/colors/accent4_1#1" csCatId="accent4" phldr="1"/>
      <dgm:spPr/>
    </dgm:pt>
    <dgm:pt modelId="{0AE41E11-17FE-D34D-BA77-6EAEE978B778}">
      <dgm:prSet phldrT="[Text]"/>
      <dgm:spPr>
        <a:ln>
          <a:noFill/>
        </a:ln>
      </dgm:spPr>
      <dgm:t>
        <a:bodyPr/>
        <a:lstStyle/>
        <a:p>
          <a:r>
            <a:rPr lang="en-US">
              <a:solidFill>
                <a:schemeClr val="bg2"/>
              </a:solidFill>
            </a:rPr>
            <a:t>Constitution</a:t>
          </a:r>
        </a:p>
      </dgm:t>
    </dgm:pt>
    <dgm:pt modelId="{957B1927-546D-6249-B77C-AEB08993B910}" type="parTrans" cxnId="{1C88D8AE-4302-6F49-B3DB-C19913329279}">
      <dgm:prSet/>
      <dgm:spPr/>
      <dgm:t>
        <a:bodyPr/>
        <a:lstStyle/>
        <a:p>
          <a:endParaRPr lang="en-US"/>
        </a:p>
      </dgm:t>
    </dgm:pt>
    <dgm:pt modelId="{4055CE2B-31D9-954D-A795-77FC01B0DD65}" type="sibTrans" cxnId="{1C88D8AE-4302-6F49-B3DB-C19913329279}">
      <dgm:prSet/>
      <dgm:spPr>
        <a:solidFill>
          <a:schemeClr val="accent4"/>
        </a:solidFill>
      </dgm:spPr>
      <dgm:t>
        <a:bodyPr/>
        <a:lstStyle/>
        <a:p>
          <a:endParaRPr lang="en-US"/>
        </a:p>
      </dgm:t>
    </dgm:pt>
    <dgm:pt modelId="{125D37D7-4C8E-CA43-8D20-F28039B5D462}">
      <dgm:prSet phldrT="[Text]"/>
      <dgm:spPr>
        <a:ln>
          <a:noFill/>
        </a:ln>
      </dgm:spPr>
      <dgm:t>
        <a:bodyPr/>
        <a:lstStyle/>
        <a:p>
          <a:r>
            <a:rPr lang="en-US">
              <a:solidFill>
                <a:schemeClr val="bg2"/>
              </a:solidFill>
            </a:rPr>
            <a:t>Rights</a:t>
          </a:r>
        </a:p>
      </dgm:t>
    </dgm:pt>
    <dgm:pt modelId="{C28596FA-A856-4146-BB6C-1F0868B2A465}" type="parTrans" cxnId="{F775B139-D091-2442-B374-A087F8386A18}">
      <dgm:prSet/>
      <dgm:spPr/>
      <dgm:t>
        <a:bodyPr/>
        <a:lstStyle/>
        <a:p>
          <a:endParaRPr lang="en-US"/>
        </a:p>
      </dgm:t>
    </dgm:pt>
    <dgm:pt modelId="{959DADF9-69A5-6448-A53D-A5E86566235A}" type="sibTrans" cxnId="{F775B139-D091-2442-B374-A087F8386A18}">
      <dgm:prSet/>
      <dgm:spPr>
        <a:solidFill>
          <a:schemeClr val="accent4"/>
        </a:solidFill>
      </dgm:spPr>
      <dgm:t>
        <a:bodyPr/>
        <a:lstStyle/>
        <a:p>
          <a:endParaRPr lang="en-US"/>
        </a:p>
      </dgm:t>
    </dgm:pt>
    <dgm:pt modelId="{2A88DEF1-4D52-B447-BBF9-35D211FA2AFD}">
      <dgm:prSet phldrT="[Text]"/>
      <dgm:spPr>
        <a:ln w="38100">
          <a:solidFill>
            <a:schemeClr val="accent4"/>
          </a:solidFill>
        </a:ln>
      </dgm:spPr>
      <dgm:t>
        <a:bodyPr/>
        <a:lstStyle/>
        <a:p>
          <a:r>
            <a:rPr lang="en-US">
              <a:solidFill>
                <a:schemeClr val="bg2"/>
              </a:solidFill>
            </a:rPr>
            <a:t>Lawyers</a:t>
          </a:r>
        </a:p>
      </dgm:t>
    </dgm:pt>
    <dgm:pt modelId="{E4B967E4-29A5-0C4C-9231-9A0C173CB164}" type="parTrans" cxnId="{5ED92127-674E-6746-A322-D3C53F89FD2E}">
      <dgm:prSet/>
      <dgm:spPr/>
      <dgm:t>
        <a:bodyPr/>
        <a:lstStyle/>
        <a:p>
          <a:endParaRPr lang="en-US"/>
        </a:p>
      </dgm:t>
    </dgm:pt>
    <dgm:pt modelId="{18B1CC74-5F7B-AC42-A9FB-6D430933BBD7}" type="sibTrans" cxnId="{5ED92127-674E-6746-A322-D3C53F89FD2E}">
      <dgm:prSet/>
      <dgm:spPr/>
      <dgm:t>
        <a:bodyPr/>
        <a:lstStyle/>
        <a:p>
          <a:endParaRPr lang="en-US"/>
        </a:p>
      </dgm:t>
    </dgm:pt>
    <dgm:pt modelId="{2241B21F-7DF5-1641-A696-F03B59A194DC}">
      <dgm:prSet phldrT="[Text]"/>
      <dgm:spPr>
        <a:ln>
          <a:noFill/>
        </a:ln>
      </dgm:spPr>
      <dgm:t>
        <a:bodyPr/>
        <a:lstStyle/>
        <a:p>
          <a:r>
            <a:rPr lang="en-US">
              <a:solidFill>
                <a:schemeClr val="bg2"/>
              </a:solidFill>
            </a:rPr>
            <a:t>People</a:t>
          </a:r>
        </a:p>
      </dgm:t>
    </dgm:pt>
    <dgm:pt modelId="{0F7238DC-5493-EF4C-8756-5783DEE08F33}" type="parTrans" cxnId="{005BBC92-F163-724E-ABC0-62943628E03B}">
      <dgm:prSet/>
      <dgm:spPr/>
      <dgm:t>
        <a:bodyPr/>
        <a:lstStyle/>
        <a:p>
          <a:endParaRPr lang="en-US"/>
        </a:p>
      </dgm:t>
    </dgm:pt>
    <dgm:pt modelId="{0A4C9E20-B92C-164B-B059-768EC5C99678}" type="sibTrans" cxnId="{005BBC92-F163-724E-ABC0-62943628E03B}">
      <dgm:prSet/>
      <dgm:spPr>
        <a:solidFill>
          <a:schemeClr val="accent4"/>
        </a:solidFill>
      </dgm:spPr>
      <dgm:t>
        <a:bodyPr/>
        <a:lstStyle/>
        <a:p>
          <a:endParaRPr lang="en-US"/>
        </a:p>
      </dgm:t>
    </dgm:pt>
    <dgm:pt modelId="{84EEF32C-83B4-F84C-AB53-29DFA45242BB}" type="pres">
      <dgm:prSet presAssocID="{69B8CBAD-8EC4-CC4C-B2C9-B50ABA4DFD1F}" presName="Name0" presStyleCnt="0">
        <dgm:presLayoutVars>
          <dgm:dir/>
          <dgm:resizeHandles val="exact"/>
        </dgm:presLayoutVars>
      </dgm:prSet>
      <dgm:spPr/>
    </dgm:pt>
    <dgm:pt modelId="{4D310BFC-6840-E440-AB3E-575BD769B86D}" type="pres">
      <dgm:prSet presAssocID="{0AE41E11-17FE-D34D-BA77-6EAEE978B778}" presName="node" presStyleLbl="node1" presStyleIdx="0" presStyleCnt="4">
        <dgm:presLayoutVars>
          <dgm:bulletEnabled val="1"/>
        </dgm:presLayoutVars>
      </dgm:prSet>
      <dgm:spPr/>
    </dgm:pt>
    <dgm:pt modelId="{2846AAC6-F11F-2247-B310-3F0486AB508D}" type="pres">
      <dgm:prSet presAssocID="{4055CE2B-31D9-954D-A795-77FC01B0DD65}" presName="sibTrans" presStyleLbl="sibTrans2D1" presStyleIdx="0" presStyleCnt="3"/>
      <dgm:spPr/>
    </dgm:pt>
    <dgm:pt modelId="{690CE7DC-E4C6-4943-9092-39624EA82DE0}" type="pres">
      <dgm:prSet presAssocID="{4055CE2B-31D9-954D-A795-77FC01B0DD65}" presName="connectorText" presStyleLbl="sibTrans2D1" presStyleIdx="0" presStyleCnt="3"/>
      <dgm:spPr/>
    </dgm:pt>
    <dgm:pt modelId="{29F93152-ABFA-F04B-9BFD-CE9262446810}" type="pres">
      <dgm:prSet presAssocID="{125D37D7-4C8E-CA43-8D20-F28039B5D462}" presName="node" presStyleLbl="node1" presStyleIdx="1" presStyleCnt="4">
        <dgm:presLayoutVars>
          <dgm:bulletEnabled val="1"/>
        </dgm:presLayoutVars>
      </dgm:prSet>
      <dgm:spPr/>
    </dgm:pt>
    <dgm:pt modelId="{1E722C8A-5A08-D349-84C0-CE948F4015BA}" type="pres">
      <dgm:prSet presAssocID="{959DADF9-69A5-6448-A53D-A5E86566235A}" presName="sibTrans" presStyleLbl="sibTrans2D1" presStyleIdx="1" presStyleCnt="3"/>
      <dgm:spPr/>
    </dgm:pt>
    <dgm:pt modelId="{26FAB096-C660-1E49-A9FA-5E8107D03B10}" type="pres">
      <dgm:prSet presAssocID="{959DADF9-69A5-6448-A53D-A5E86566235A}" presName="connectorText" presStyleLbl="sibTrans2D1" presStyleIdx="1" presStyleCnt="3"/>
      <dgm:spPr/>
    </dgm:pt>
    <dgm:pt modelId="{23D4B46A-B952-5845-AADA-8F693304589B}" type="pres">
      <dgm:prSet presAssocID="{2241B21F-7DF5-1641-A696-F03B59A194DC}" presName="node" presStyleLbl="node1" presStyleIdx="2" presStyleCnt="4">
        <dgm:presLayoutVars>
          <dgm:bulletEnabled val="1"/>
        </dgm:presLayoutVars>
      </dgm:prSet>
      <dgm:spPr/>
    </dgm:pt>
    <dgm:pt modelId="{C196A5D9-098D-E842-B1FC-4746D943E4A0}" type="pres">
      <dgm:prSet presAssocID="{0A4C9E20-B92C-164B-B059-768EC5C99678}" presName="sibTrans" presStyleLbl="sibTrans2D1" presStyleIdx="2" presStyleCnt="3"/>
      <dgm:spPr/>
    </dgm:pt>
    <dgm:pt modelId="{88E51073-997B-4D49-B17F-1934FE0C07BD}" type="pres">
      <dgm:prSet presAssocID="{0A4C9E20-B92C-164B-B059-768EC5C99678}" presName="connectorText" presStyleLbl="sibTrans2D1" presStyleIdx="2" presStyleCnt="3"/>
      <dgm:spPr/>
    </dgm:pt>
    <dgm:pt modelId="{BB21F8EF-5B78-7341-8249-609C01D186BF}" type="pres">
      <dgm:prSet presAssocID="{2A88DEF1-4D52-B447-BBF9-35D211FA2AFD}" presName="node" presStyleLbl="node1" presStyleIdx="3" presStyleCnt="4">
        <dgm:presLayoutVars>
          <dgm:bulletEnabled val="1"/>
        </dgm:presLayoutVars>
      </dgm:prSet>
      <dgm:spPr/>
    </dgm:pt>
  </dgm:ptLst>
  <dgm:cxnLst>
    <dgm:cxn modelId="{0979D222-3194-554D-90EE-8DCD61F74B23}" type="presOf" srcId="{959DADF9-69A5-6448-A53D-A5E86566235A}" destId="{26FAB096-C660-1E49-A9FA-5E8107D03B10}" srcOrd="1" destOrd="0" presId="urn:microsoft.com/office/officeart/2005/8/layout/process1"/>
    <dgm:cxn modelId="{5ED92127-674E-6746-A322-D3C53F89FD2E}" srcId="{69B8CBAD-8EC4-CC4C-B2C9-B50ABA4DFD1F}" destId="{2A88DEF1-4D52-B447-BBF9-35D211FA2AFD}" srcOrd="3" destOrd="0" parTransId="{E4B967E4-29A5-0C4C-9231-9A0C173CB164}" sibTransId="{18B1CC74-5F7B-AC42-A9FB-6D430933BBD7}"/>
    <dgm:cxn modelId="{156F1431-ADF4-B34E-8554-B78DA6F6B93F}" type="presOf" srcId="{0A4C9E20-B92C-164B-B059-768EC5C99678}" destId="{88E51073-997B-4D49-B17F-1934FE0C07BD}" srcOrd="1" destOrd="0" presId="urn:microsoft.com/office/officeart/2005/8/layout/process1"/>
    <dgm:cxn modelId="{93FDC033-DFE8-7942-8812-A7227C22057D}" type="presOf" srcId="{2241B21F-7DF5-1641-A696-F03B59A194DC}" destId="{23D4B46A-B952-5845-AADA-8F693304589B}" srcOrd="0" destOrd="0" presId="urn:microsoft.com/office/officeart/2005/8/layout/process1"/>
    <dgm:cxn modelId="{F775B139-D091-2442-B374-A087F8386A18}" srcId="{69B8CBAD-8EC4-CC4C-B2C9-B50ABA4DFD1F}" destId="{125D37D7-4C8E-CA43-8D20-F28039B5D462}" srcOrd="1" destOrd="0" parTransId="{C28596FA-A856-4146-BB6C-1F0868B2A465}" sibTransId="{959DADF9-69A5-6448-A53D-A5E86566235A}"/>
    <dgm:cxn modelId="{D95FA542-40A1-0745-8836-67CF3E0828B8}" type="presOf" srcId="{2A88DEF1-4D52-B447-BBF9-35D211FA2AFD}" destId="{BB21F8EF-5B78-7341-8249-609C01D186BF}" srcOrd="0" destOrd="0" presId="urn:microsoft.com/office/officeart/2005/8/layout/process1"/>
    <dgm:cxn modelId="{3DCB5779-4417-F34D-AB9E-DA245A7D994D}" type="presOf" srcId="{4055CE2B-31D9-954D-A795-77FC01B0DD65}" destId="{690CE7DC-E4C6-4943-9092-39624EA82DE0}" srcOrd="1" destOrd="0" presId="urn:microsoft.com/office/officeart/2005/8/layout/process1"/>
    <dgm:cxn modelId="{005BBC92-F163-724E-ABC0-62943628E03B}" srcId="{69B8CBAD-8EC4-CC4C-B2C9-B50ABA4DFD1F}" destId="{2241B21F-7DF5-1641-A696-F03B59A194DC}" srcOrd="2" destOrd="0" parTransId="{0F7238DC-5493-EF4C-8756-5783DEE08F33}" sibTransId="{0A4C9E20-B92C-164B-B059-768EC5C99678}"/>
    <dgm:cxn modelId="{1C88D8AE-4302-6F49-B3DB-C19913329279}" srcId="{69B8CBAD-8EC4-CC4C-B2C9-B50ABA4DFD1F}" destId="{0AE41E11-17FE-D34D-BA77-6EAEE978B778}" srcOrd="0" destOrd="0" parTransId="{957B1927-546D-6249-B77C-AEB08993B910}" sibTransId="{4055CE2B-31D9-954D-A795-77FC01B0DD65}"/>
    <dgm:cxn modelId="{2888AFB4-B564-E549-808D-9AA0F571596B}" type="presOf" srcId="{0AE41E11-17FE-D34D-BA77-6EAEE978B778}" destId="{4D310BFC-6840-E440-AB3E-575BD769B86D}" srcOrd="0" destOrd="0" presId="urn:microsoft.com/office/officeart/2005/8/layout/process1"/>
    <dgm:cxn modelId="{5A7D49C0-59DE-7E48-B6D2-B85F76E8A50F}" type="presOf" srcId="{69B8CBAD-8EC4-CC4C-B2C9-B50ABA4DFD1F}" destId="{84EEF32C-83B4-F84C-AB53-29DFA45242BB}" srcOrd="0" destOrd="0" presId="urn:microsoft.com/office/officeart/2005/8/layout/process1"/>
    <dgm:cxn modelId="{EB4EA9D8-72E2-854E-BE63-12E0BA0741D0}" type="presOf" srcId="{125D37D7-4C8E-CA43-8D20-F28039B5D462}" destId="{29F93152-ABFA-F04B-9BFD-CE9262446810}" srcOrd="0" destOrd="0" presId="urn:microsoft.com/office/officeart/2005/8/layout/process1"/>
    <dgm:cxn modelId="{1A688FDA-255E-864D-9AFE-73075B38C88B}" type="presOf" srcId="{0A4C9E20-B92C-164B-B059-768EC5C99678}" destId="{C196A5D9-098D-E842-B1FC-4746D943E4A0}" srcOrd="0" destOrd="0" presId="urn:microsoft.com/office/officeart/2005/8/layout/process1"/>
    <dgm:cxn modelId="{200F82EB-3365-1047-A731-8BBD73A8E23C}" type="presOf" srcId="{4055CE2B-31D9-954D-A795-77FC01B0DD65}" destId="{2846AAC6-F11F-2247-B310-3F0486AB508D}" srcOrd="0" destOrd="0" presId="urn:microsoft.com/office/officeart/2005/8/layout/process1"/>
    <dgm:cxn modelId="{8D9CF4F3-09BB-E041-9BE4-CFFF0E0C3550}" type="presOf" srcId="{959DADF9-69A5-6448-A53D-A5E86566235A}" destId="{1E722C8A-5A08-D349-84C0-CE948F4015BA}" srcOrd="0" destOrd="0" presId="urn:microsoft.com/office/officeart/2005/8/layout/process1"/>
    <dgm:cxn modelId="{6BEF2A6E-5FF7-9B46-A8BE-4A4D0145F88A}" type="presParOf" srcId="{84EEF32C-83B4-F84C-AB53-29DFA45242BB}" destId="{4D310BFC-6840-E440-AB3E-575BD769B86D}" srcOrd="0" destOrd="0" presId="urn:microsoft.com/office/officeart/2005/8/layout/process1"/>
    <dgm:cxn modelId="{4E616F00-1235-4F42-92AA-631573AFCA61}" type="presParOf" srcId="{84EEF32C-83B4-F84C-AB53-29DFA45242BB}" destId="{2846AAC6-F11F-2247-B310-3F0486AB508D}" srcOrd="1" destOrd="0" presId="urn:microsoft.com/office/officeart/2005/8/layout/process1"/>
    <dgm:cxn modelId="{B0A4C712-41C9-E445-A214-8F067B17946D}" type="presParOf" srcId="{2846AAC6-F11F-2247-B310-3F0486AB508D}" destId="{690CE7DC-E4C6-4943-9092-39624EA82DE0}" srcOrd="0" destOrd="0" presId="urn:microsoft.com/office/officeart/2005/8/layout/process1"/>
    <dgm:cxn modelId="{01129040-2B54-2E4A-AE66-107659C915A6}" type="presParOf" srcId="{84EEF32C-83B4-F84C-AB53-29DFA45242BB}" destId="{29F93152-ABFA-F04B-9BFD-CE9262446810}" srcOrd="2" destOrd="0" presId="urn:microsoft.com/office/officeart/2005/8/layout/process1"/>
    <dgm:cxn modelId="{51D7D295-E6CA-2A44-B849-8EFBC42E2157}" type="presParOf" srcId="{84EEF32C-83B4-F84C-AB53-29DFA45242BB}" destId="{1E722C8A-5A08-D349-84C0-CE948F4015BA}" srcOrd="3" destOrd="0" presId="urn:microsoft.com/office/officeart/2005/8/layout/process1"/>
    <dgm:cxn modelId="{BEE70577-77BC-1644-AF2C-615DF3F8CB3E}" type="presParOf" srcId="{1E722C8A-5A08-D349-84C0-CE948F4015BA}" destId="{26FAB096-C660-1E49-A9FA-5E8107D03B10}" srcOrd="0" destOrd="0" presId="urn:microsoft.com/office/officeart/2005/8/layout/process1"/>
    <dgm:cxn modelId="{0FF1891C-47B7-7B4A-A6A9-B4209699ECBA}" type="presParOf" srcId="{84EEF32C-83B4-F84C-AB53-29DFA45242BB}" destId="{23D4B46A-B952-5845-AADA-8F693304589B}" srcOrd="4" destOrd="0" presId="urn:microsoft.com/office/officeart/2005/8/layout/process1"/>
    <dgm:cxn modelId="{D5D9C725-102F-0F4C-9456-30B41B6CB28A}" type="presParOf" srcId="{84EEF32C-83B4-F84C-AB53-29DFA45242BB}" destId="{C196A5D9-098D-E842-B1FC-4746D943E4A0}" srcOrd="5" destOrd="0" presId="urn:microsoft.com/office/officeart/2005/8/layout/process1"/>
    <dgm:cxn modelId="{C65DC7CB-ABB4-F14E-A8C3-C469EB3BDEC8}" type="presParOf" srcId="{C196A5D9-098D-E842-B1FC-4746D943E4A0}" destId="{88E51073-997B-4D49-B17F-1934FE0C07BD}" srcOrd="0" destOrd="0" presId="urn:microsoft.com/office/officeart/2005/8/layout/process1"/>
    <dgm:cxn modelId="{B98A1E12-3AF0-F44D-9B09-FD08A7201E49}" type="presParOf" srcId="{84EEF32C-83B4-F84C-AB53-29DFA45242BB}" destId="{BB21F8EF-5B78-7341-8249-609C01D186B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B8CBAD-8EC4-CC4C-B2C9-B50ABA4DFD1F}" type="doc">
      <dgm:prSet loTypeId="urn:microsoft.com/office/officeart/2005/8/layout/process1" loCatId="" qsTypeId="urn:microsoft.com/office/officeart/2005/8/quickstyle/simple1#7" qsCatId="simple" csTypeId="urn:microsoft.com/office/officeart/2005/8/colors/accent4_1#2" csCatId="accent4" phldr="1"/>
      <dgm:spPr/>
    </dgm:pt>
    <dgm:pt modelId="{0AE41E11-17FE-D34D-BA77-6EAEE978B778}">
      <dgm:prSet phldrT="[Text]"/>
      <dgm:spPr>
        <a:ln>
          <a:noFill/>
        </a:ln>
      </dgm:spPr>
      <dgm:t>
        <a:bodyPr/>
        <a:lstStyle/>
        <a:p>
          <a:r>
            <a:rPr lang="en-US">
              <a:solidFill>
                <a:schemeClr val="bg2"/>
              </a:solidFill>
            </a:rPr>
            <a:t>Constitution</a:t>
          </a:r>
        </a:p>
      </dgm:t>
    </dgm:pt>
    <dgm:pt modelId="{957B1927-546D-6249-B77C-AEB08993B910}" type="parTrans" cxnId="{1C88D8AE-4302-6F49-B3DB-C19913329279}">
      <dgm:prSet/>
      <dgm:spPr/>
      <dgm:t>
        <a:bodyPr/>
        <a:lstStyle/>
        <a:p>
          <a:endParaRPr lang="en-US"/>
        </a:p>
      </dgm:t>
    </dgm:pt>
    <dgm:pt modelId="{4055CE2B-31D9-954D-A795-77FC01B0DD65}" type="sibTrans" cxnId="{1C88D8AE-4302-6F49-B3DB-C19913329279}">
      <dgm:prSet/>
      <dgm:spPr>
        <a:solidFill>
          <a:schemeClr val="accent4"/>
        </a:solidFill>
      </dgm:spPr>
      <dgm:t>
        <a:bodyPr/>
        <a:lstStyle/>
        <a:p>
          <a:endParaRPr lang="en-US"/>
        </a:p>
      </dgm:t>
    </dgm:pt>
    <dgm:pt modelId="{125D37D7-4C8E-CA43-8D20-F28039B5D462}">
      <dgm:prSet phldrT="[Text]"/>
      <dgm:spPr>
        <a:ln>
          <a:noFill/>
        </a:ln>
      </dgm:spPr>
      <dgm:t>
        <a:bodyPr/>
        <a:lstStyle/>
        <a:p>
          <a:r>
            <a:rPr lang="en-US">
              <a:solidFill>
                <a:schemeClr val="bg2"/>
              </a:solidFill>
            </a:rPr>
            <a:t>Rights</a:t>
          </a:r>
        </a:p>
      </dgm:t>
    </dgm:pt>
    <dgm:pt modelId="{C28596FA-A856-4146-BB6C-1F0868B2A465}" type="parTrans" cxnId="{F775B139-D091-2442-B374-A087F8386A18}">
      <dgm:prSet/>
      <dgm:spPr/>
      <dgm:t>
        <a:bodyPr/>
        <a:lstStyle/>
        <a:p>
          <a:endParaRPr lang="en-US"/>
        </a:p>
      </dgm:t>
    </dgm:pt>
    <dgm:pt modelId="{959DADF9-69A5-6448-A53D-A5E86566235A}" type="sibTrans" cxnId="{F775B139-D091-2442-B374-A087F8386A18}">
      <dgm:prSet/>
      <dgm:spPr>
        <a:solidFill>
          <a:schemeClr val="accent4"/>
        </a:solidFill>
      </dgm:spPr>
      <dgm:t>
        <a:bodyPr/>
        <a:lstStyle/>
        <a:p>
          <a:endParaRPr lang="en-US"/>
        </a:p>
      </dgm:t>
    </dgm:pt>
    <dgm:pt modelId="{2A88DEF1-4D52-B447-BBF9-35D211FA2AFD}">
      <dgm:prSet phldrT="[Text]"/>
      <dgm:spPr>
        <a:ln w="38100">
          <a:solidFill>
            <a:schemeClr val="accent4"/>
          </a:solidFill>
        </a:ln>
      </dgm:spPr>
      <dgm:t>
        <a:bodyPr/>
        <a:lstStyle/>
        <a:p>
          <a:r>
            <a:rPr lang="en-US">
              <a:solidFill>
                <a:schemeClr val="bg2"/>
              </a:solidFill>
            </a:rPr>
            <a:t>Lawyers</a:t>
          </a:r>
        </a:p>
      </dgm:t>
    </dgm:pt>
    <dgm:pt modelId="{E4B967E4-29A5-0C4C-9231-9A0C173CB164}" type="parTrans" cxnId="{5ED92127-674E-6746-A322-D3C53F89FD2E}">
      <dgm:prSet/>
      <dgm:spPr/>
      <dgm:t>
        <a:bodyPr/>
        <a:lstStyle/>
        <a:p>
          <a:endParaRPr lang="en-US"/>
        </a:p>
      </dgm:t>
    </dgm:pt>
    <dgm:pt modelId="{18B1CC74-5F7B-AC42-A9FB-6D430933BBD7}" type="sibTrans" cxnId="{5ED92127-674E-6746-A322-D3C53F89FD2E}">
      <dgm:prSet/>
      <dgm:spPr/>
      <dgm:t>
        <a:bodyPr/>
        <a:lstStyle/>
        <a:p>
          <a:endParaRPr lang="en-US"/>
        </a:p>
      </dgm:t>
    </dgm:pt>
    <dgm:pt modelId="{2241B21F-7DF5-1641-A696-F03B59A194DC}">
      <dgm:prSet phldrT="[Text]"/>
      <dgm:spPr>
        <a:ln>
          <a:noFill/>
        </a:ln>
      </dgm:spPr>
      <dgm:t>
        <a:bodyPr/>
        <a:lstStyle/>
        <a:p>
          <a:r>
            <a:rPr lang="en-US">
              <a:solidFill>
                <a:schemeClr val="bg2"/>
              </a:solidFill>
            </a:rPr>
            <a:t>People</a:t>
          </a:r>
        </a:p>
      </dgm:t>
    </dgm:pt>
    <dgm:pt modelId="{0F7238DC-5493-EF4C-8756-5783DEE08F33}" type="parTrans" cxnId="{005BBC92-F163-724E-ABC0-62943628E03B}">
      <dgm:prSet/>
      <dgm:spPr/>
      <dgm:t>
        <a:bodyPr/>
        <a:lstStyle/>
        <a:p>
          <a:endParaRPr lang="en-US"/>
        </a:p>
      </dgm:t>
    </dgm:pt>
    <dgm:pt modelId="{0A4C9E20-B92C-164B-B059-768EC5C99678}" type="sibTrans" cxnId="{005BBC92-F163-724E-ABC0-62943628E03B}">
      <dgm:prSet/>
      <dgm:spPr>
        <a:solidFill>
          <a:schemeClr val="accent4"/>
        </a:solidFill>
      </dgm:spPr>
      <dgm:t>
        <a:bodyPr/>
        <a:lstStyle/>
        <a:p>
          <a:endParaRPr lang="en-US"/>
        </a:p>
      </dgm:t>
    </dgm:pt>
    <dgm:pt modelId="{84EEF32C-83B4-F84C-AB53-29DFA45242BB}" type="pres">
      <dgm:prSet presAssocID="{69B8CBAD-8EC4-CC4C-B2C9-B50ABA4DFD1F}" presName="Name0" presStyleCnt="0">
        <dgm:presLayoutVars>
          <dgm:dir/>
          <dgm:resizeHandles val="exact"/>
        </dgm:presLayoutVars>
      </dgm:prSet>
      <dgm:spPr/>
    </dgm:pt>
    <dgm:pt modelId="{4D310BFC-6840-E440-AB3E-575BD769B86D}" type="pres">
      <dgm:prSet presAssocID="{0AE41E11-17FE-D34D-BA77-6EAEE978B778}" presName="node" presStyleLbl="node1" presStyleIdx="0" presStyleCnt="4">
        <dgm:presLayoutVars>
          <dgm:bulletEnabled val="1"/>
        </dgm:presLayoutVars>
      </dgm:prSet>
      <dgm:spPr/>
    </dgm:pt>
    <dgm:pt modelId="{2846AAC6-F11F-2247-B310-3F0486AB508D}" type="pres">
      <dgm:prSet presAssocID="{4055CE2B-31D9-954D-A795-77FC01B0DD65}" presName="sibTrans" presStyleLbl="sibTrans2D1" presStyleIdx="0" presStyleCnt="3"/>
      <dgm:spPr/>
    </dgm:pt>
    <dgm:pt modelId="{690CE7DC-E4C6-4943-9092-39624EA82DE0}" type="pres">
      <dgm:prSet presAssocID="{4055CE2B-31D9-954D-A795-77FC01B0DD65}" presName="connectorText" presStyleLbl="sibTrans2D1" presStyleIdx="0" presStyleCnt="3"/>
      <dgm:spPr/>
    </dgm:pt>
    <dgm:pt modelId="{29F93152-ABFA-F04B-9BFD-CE9262446810}" type="pres">
      <dgm:prSet presAssocID="{125D37D7-4C8E-CA43-8D20-F28039B5D462}" presName="node" presStyleLbl="node1" presStyleIdx="1" presStyleCnt="4">
        <dgm:presLayoutVars>
          <dgm:bulletEnabled val="1"/>
        </dgm:presLayoutVars>
      </dgm:prSet>
      <dgm:spPr/>
    </dgm:pt>
    <dgm:pt modelId="{1E722C8A-5A08-D349-84C0-CE948F4015BA}" type="pres">
      <dgm:prSet presAssocID="{959DADF9-69A5-6448-A53D-A5E86566235A}" presName="sibTrans" presStyleLbl="sibTrans2D1" presStyleIdx="1" presStyleCnt="3"/>
      <dgm:spPr/>
    </dgm:pt>
    <dgm:pt modelId="{26FAB096-C660-1E49-A9FA-5E8107D03B10}" type="pres">
      <dgm:prSet presAssocID="{959DADF9-69A5-6448-A53D-A5E86566235A}" presName="connectorText" presStyleLbl="sibTrans2D1" presStyleIdx="1" presStyleCnt="3"/>
      <dgm:spPr/>
    </dgm:pt>
    <dgm:pt modelId="{23D4B46A-B952-5845-AADA-8F693304589B}" type="pres">
      <dgm:prSet presAssocID="{2241B21F-7DF5-1641-A696-F03B59A194DC}" presName="node" presStyleLbl="node1" presStyleIdx="2" presStyleCnt="4">
        <dgm:presLayoutVars>
          <dgm:bulletEnabled val="1"/>
        </dgm:presLayoutVars>
      </dgm:prSet>
      <dgm:spPr/>
    </dgm:pt>
    <dgm:pt modelId="{C196A5D9-098D-E842-B1FC-4746D943E4A0}" type="pres">
      <dgm:prSet presAssocID="{0A4C9E20-B92C-164B-B059-768EC5C99678}" presName="sibTrans" presStyleLbl="sibTrans2D1" presStyleIdx="2" presStyleCnt="3"/>
      <dgm:spPr/>
    </dgm:pt>
    <dgm:pt modelId="{88E51073-997B-4D49-B17F-1934FE0C07BD}" type="pres">
      <dgm:prSet presAssocID="{0A4C9E20-B92C-164B-B059-768EC5C99678}" presName="connectorText" presStyleLbl="sibTrans2D1" presStyleIdx="2" presStyleCnt="3"/>
      <dgm:spPr/>
    </dgm:pt>
    <dgm:pt modelId="{BB21F8EF-5B78-7341-8249-609C01D186BF}" type="pres">
      <dgm:prSet presAssocID="{2A88DEF1-4D52-B447-BBF9-35D211FA2AFD}" presName="node" presStyleLbl="node1" presStyleIdx="3" presStyleCnt="4">
        <dgm:presLayoutVars>
          <dgm:bulletEnabled val="1"/>
        </dgm:presLayoutVars>
      </dgm:prSet>
      <dgm:spPr/>
    </dgm:pt>
  </dgm:ptLst>
  <dgm:cxnLst>
    <dgm:cxn modelId="{0979D222-3194-554D-90EE-8DCD61F74B23}" type="presOf" srcId="{959DADF9-69A5-6448-A53D-A5E86566235A}" destId="{26FAB096-C660-1E49-A9FA-5E8107D03B10}" srcOrd="1" destOrd="0" presId="urn:microsoft.com/office/officeart/2005/8/layout/process1"/>
    <dgm:cxn modelId="{5ED92127-674E-6746-A322-D3C53F89FD2E}" srcId="{69B8CBAD-8EC4-CC4C-B2C9-B50ABA4DFD1F}" destId="{2A88DEF1-4D52-B447-BBF9-35D211FA2AFD}" srcOrd="3" destOrd="0" parTransId="{E4B967E4-29A5-0C4C-9231-9A0C173CB164}" sibTransId="{18B1CC74-5F7B-AC42-A9FB-6D430933BBD7}"/>
    <dgm:cxn modelId="{156F1431-ADF4-B34E-8554-B78DA6F6B93F}" type="presOf" srcId="{0A4C9E20-B92C-164B-B059-768EC5C99678}" destId="{88E51073-997B-4D49-B17F-1934FE0C07BD}" srcOrd="1" destOrd="0" presId="urn:microsoft.com/office/officeart/2005/8/layout/process1"/>
    <dgm:cxn modelId="{93FDC033-DFE8-7942-8812-A7227C22057D}" type="presOf" srcId="{2241B21F-7DF5-1641-A696-F03B59A194DC}" destId="{23D4B46A-B952-5845-AADA-8F693304589B}" srcOrd="0" destOrd="0" presId="urn:microsoft.com/office/officeart/2005/8/layout/process1"/>
    <dgm:cxn modelId="{F775B139-D091-2442-B374-A087F8386A18}" srcId="{69B8CBAD-8EC4-CC4C-B2C9-B50ABA4DFD1F}" destId="{125D37D7-4C8E-CA43-8D20-F28039B5D462}" srcOrd="1" destOrd="0" parTransId="{C28596FA-A856-4146-BB6C-1F0868B2A465}" sibTransId="{959DADF9-69A5-6448-A53D-A5E86566235A}"/>
    <dgm:cxn modelId="{D95FA542-40A1-0745-8836-67CF3E0828B8}" type="presOf" srcId="{2A88DEF1-4D52-B447-BBF9-35D211FA2AFD}" destId="{BB21F8EF-5B78-7341-8249-609C01D186BF}" srcOrd="0" destOrd="0" presId="urn:microsoft.com/office/officeart/2005/8/layout/process1"/>
    <dgm:cxn modelId="{3DCB5779-4417-F34D-AB9E-DA245A7D994D}" type="presOf" srcId="{4055CE2B-31D9-954D-A795-77FC01B0DD65}" destId="{690CE7DC-E4C6-4943-9092-39624EA82DE0}" srcOrd="1" destOrd="0" presId="urn:microsoft.com/office/officeart/2005/8/layout/process1"/>
    <dgm:cxn modelId="{005BBC92-F163-724E-ABC0-62943628E03B}" srcId="{69B8CBAD-8EC4-CC4C-B2C9-B50ABA4DFD1F}" destId="{2241B21F-7DF5-1641-A696-F03B59A194DC}" srcOrd="2" destOrd="0" parTransId="{0F7238DC-5493-EF4C-8756-5783DEE08F33}" sibTransId="{0A4C9E20-B92C-164B-B059-768EC5C99678}"/>
    <dgm:cxn modelId="{1C88D8AE-4302-6F49-B3DB-C19913329279}" srcId="{69B8CBAD-8EC4-CC4C-B2C9-B50ABA4DFD1F}" destId="{0AE41E11-17FE-D34D-BA77-6EAEE978B778}" srcOrd="0" destOrd="0" parTransId="{957B1927-546D-6249-B77C-AEB08993B910}" sibTransId="{4055CE2B-31D9-954D-A795-77FC01B0DD65}"/>
    <dgm:cxn modelId="{2888AFB4-B564-E549-808D-9AA0F571596B}" type="presOf" srcId="{0AE41E11-17FE-D34D-BA77-6EAEE978B778}" destId="{4D310BFC-6840-E440-AB3E-575BD769B86D}" srcOrd="0" destOrd="0" presId="urn:microsoft.com/office/officeart/2005/8/layout/process1"/>
    <dgm:cxn modelId="{5A7D49C0-59DE-7E48-B6D2-B85F76E8A50F}" type="presOf" srcId="{69B8CBAD-8EC4-CC4C-B2C9-B50ABA4DFD1F}" destId="{84EEF32C-83B4-F84C-AB53-29DFA45242BB}" srcOrd="0" destOrd="0" presId="urn:microsoft.com/office/officeart/2005/8/layout/process1"/>
    <dgm:cxn modelId="{EB4EA9D8-72E2-854E-BE63-12E0BA0741D0}" type="presOf" srcId="{125D37D7-4C8E-CA43-8D20-F28039B5D462}" destId="{29F93152-ABFA-F04B-9BFD-CE9262446810}" srcOrd="0" destOrd="0" presId="urn:microsoft.com/office/officeart/2005/8/layout/process1"/>
    <dgm:cxn modelId="{1A688FDA-255E-864D-9AFE-73075B38C88B}" type="presOf" srcId="{0A4C9E20-B92C-164B-B059-768EC5C99678}" destId="{C196A5D9-098D-E842-B1FC-4746D943E4A0}" srcOrd="0" destOrd="0" presId="urn:microsoft.com/office/officeart/2005/8/layout/process1"/>
    <dgm:cxn modelId="{200F82EB-3365-1047-A731-8BBD73A8E23C}" type="presOf" srcId="{4055CE2B-31D9-954D-A795-77FC01B0DD65}" destId="{2846AAC6-F11F-2247-B310-3F0486AB508D}" srcOrd="0" destOrd="0" presId="urn:microsoft.com/office/officeart/2005/8/layout/process1"/>
    <dgm:cxn modelId="{8D9CF4F3-09BB-E041-9BE4-CFFF0E0C3550}" type="presOf" srcId="{959DADF9-69A5-6448-A53D-A5E86566235A}" destId="{1E722C8A-5A08-D349-84C0-CE948F4015BA}" srcOrd="0" destOrd="0" presId="urn:microsoft.com/office/officeart/2005/8/layout/process1"/>
    <dgm:cxn modelId="{6BEF2A6E-5FF7-9B46-A8BE-4A4D0145F88A}" type="presParOf" srcId="{84EEF32C-83B4-F84C-AB53-29DFA45242BB}" destId="{4D310BFC-6840-E440-AB3E-575BD769B86D}" srcOrd="0" destOrd="0" presId="urn:microsoft.com/office/officeart/2005/8/layout/process1"/>
    <dgm:cxn modelId="{4E616F00-1235-4F42-92AA-631573AFCA61}" type="presParOf" srcId="{84EEF32C-83B4-F84C-AB53-29DFA45242BB}" destId="{2846AAC6-F11F-2247-B310-3F0486AB508D}" srcOrd="1" destOrd="0" presId="urn:microsoft.com/office/officeart/2005/8/layout/process1"/>
    <dgm:cxn modelId="{B0A4C712-41C9-E445-A214-8F067B17946D}" type="presParOf" srcId="{2846AAC6-F11F-2247-B310-3F0486AB508D}" destId="{690CE7DC-E4C6-4943-9092-39624EA82DE0}" srcOrd="0" destOrd="0" presId="urn:microsoft.com/office/officeart/2005/8/layout/process1"/>
    <dgm:cxn modelId="{01129040-2B54-2E4A-AE66-107659C915A6}" type="presParOf" srcId="{84EEF32C-83B4-F84C-AB53-29DFA45242BB}" destId="{29F93152-ABFA-F04B-9BFD-CE9262446810}" srcOrd="2" destOrd="0" presId="urn:microsoft.com/office/officeart/2005/8/layout/process1"/>
    <dgm:cxn modelId="{51D7D295-E6CA-2A44-B849-8EFBC42E2157}" type="presParOf" srcId="{84EEF32C-83B4-F84C-AB53-29DFA45242BB}" destId="{1E722C8A-5A08-D349-84C0-CE948F4015BA}" srcOrd="3" destOrd="0" presId="urn:microsoft.com/office/officeart/2005/8/layout/process1"/>
    <dgm:cxn modelId="{BEE70577-77BC-1644-AF2C-615DF3F8CB3E}" type="presParOf" srcId="{1E722C8A-5A08-D349-84C0-CE948F4015BA}" destId="{26FAB096-C660-1E49-A9FA-5E8107D03B10}" srcOrd="0" destOrd="0" presId="urn:microsoft.com/office/officeart/2005/8/layout/process1"/>
    <dgm:cxn modelId="{0FF1891C-47B7-7B4A-A6A9-B4209699ECBA}" type="presParOf" srcId="{84EEF32C-83B4-F84C-AB53-29DFA45242BB}" destId="{23D4B46A-B952-5845-AADA-8F693304589B}" srcOrd="4" destOrd="0" presId="urn:microsoft.com/office/officeart/2005/8/layout/process1"/>
    <dgm:cxn modelId="{D5D9C725-102F-0F4C-9456-30B41B6CB28A}" type="presParOf" srcId="{84EEF32C-83B4-F84C-AB53-29DFA45242BB}" destId="{C196A5D9-098D-E842-B1FC-4746D943E4A0}" srcOrd="5" destOrd="0" presId="urn:microsoft.com/office/officeart/2005/8/layout/process1"/>
    <dgm:cxn modelId="{C65DC7CB-ABB4-F14E-A8C3-C469EB3BDEC8}" type="presParOf" srcId="{C196A5D9-098D-E842-B1FC-4746D943E4A0}" destId="{88E51073-997B-4D49-B17F-1934FE0C07BD}" srcOrd="0" destOrd="0" presId="urn:microsoft.com/office/officeart/2005/8/layout/process1"/>
    <dgm:cxn modelId="{B98A1E12-3AF0-F44D-9B09-FD08A7201E49}" type="presParOf" srcId="{84EEF32C-83B4-F84C-AB53-29DFA45242BB}" destId="{BB21F8EF-5B78-7341-8249-609C01D186B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10BFC-6840-E440-AB3E-575BD769B86D}">
      <dsp:nvSpPr>
        <dsp:cNvPr id="0" name=""/>
        <dsp:cNvSpPr/>
      </dsp:nvSpPr>
      <dsp:spPr>
        <a:xfrm>
          <a:off x="4676" y="0"/>
          <a:ext cx="2044524" cy="812146"/>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2"/>
              </a:solidFill>
            </a:rPr>
            <a:t>Constitution</a:t>
          </a:r>
        </a:p>
      </dsp:txBody>
      <dsp:txXfrm>
        <a:off x="28463" y="23787"/>
        <a:ext cx="1996950" cy="764572"/>
      </dsp:txXfrm>
    </dsp:sp>
    <dsp:sp modelId="{2846AAC6-F11F-2247-B310-3F0486AB508D}">
      <dsp:nvSpPr>
        <dsp:cNvPr id="0" name=""/>
        <dsp:cNvSpPr/>
      </dsp:nvSpPr>
      <dsp:spPr>
        <a:xfrm>
          <a:off x="2253652" y="152552"/>
          <a:ext cx="433439" cy="507041"/>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2253652" y="253960"/>
        <a:ext cx="303407" cy="304225"/>
      </dsp:txXfrm>
    </dsp:sp>
    <dsp:sp modelId="{29F93152-ABFA-F04B-9BFD-CE9262446810}">
      <dsp:nvSpPr>
        <dsp:cNvPr id="0" name=""/>
        <dsp:cNvSpPr/>
      </dsp:nvSpPr>
      <dsp:spPr>
        <a:xfrm>
          <a:off x="2867010" y="0"/>
          <a:ext cx="2044524" cy="812146"/>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2"/>
              </a:solidFill>
            </a:rPr>
            <a:t>Rights</a:t>
          </a:r>
        </a:p>
      </dsp:txBody>
      <dsp:txXfrm>
        <a:off x="2890797" y="23787"/>
        <a:ext cx="1996950" cy="764572"/>
      </dsp:txXfrm>
    </dsp:sp>
    <dsp:sp modelId="{1E722C8A-5A08-D349-84C0-CE948F4015BA}">
      <dsp:nvSpPr>
        <dsp:cNvPr id="0" name=""/>
        <dsp:cNvSpPr/>
      </dsp:nvSpPr>
      <dsp:spPr>
        <a:xfrm>
          <a:off x="5115986" y="152552"/>
          <a:ext cx="433439" cy="507041"/>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115986" y="253960"/>
        <a:ext cx="303407" cy="304225"/>
      </dsp:txXfrm>
    </dsp:sp>
    <dsp:sp modelId="{23D4B46A-B952-5845-AADA-8F693304589B}">
      <dsp:nvSpPr>
        <dsp:cNvPr id="0" name=""/>
        <dsp:cNvSpPr/>
      </dsp:nvSpPr>
      <dsp:spPr>
        <a:xfrm>
          <a:off x="5729343" y="0"/>
          <a:ext cx="2044524" cy="812146"/>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2"/>
              </a:solidFill>
            </a:rPr>
            <a:t>People</a:t>
          </a:r>
        </a:p>
      </dsp:txBody>
      <dsp:txXfrm>
        <a:off x="5753130" y="23787"/>
        <a:ext cx="1996950" cy="764572"/>
      </dsp:txXfrm>
    </dsp:sp>
    <dsp:sp modelId="{C196A5D9-098D-E842-B1FC-4746D943E4A0}">
      <dsp:nvSpPr>
        <dsp:cNvPr id="0" name=""/>
        <dsp:cNvSpPr/>
      </dsp:nvSpPr>
      <dsp:spPr>
        <a:xfrm>
          <a:off x="7978320" y="152552"/>
          <a:ext cx="433439" cy="507041"/>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978320" y="253960"/>
        <a:ext cx="303407" cy="304225"/>
      </dsp:txXfrm>
    </dsp:sp>
    <dsp:sp modelId="{BB21F8EF-5B78-7341-8249-609C01D186BF}">
      <dsp:nvSpPr>
        <dsp:cNvPr id="0" name=""/>
        <dsp:cNvSpPr/>
      </dsp:nvSpPr>
      <dsp:spPr>
        <a:xfrm>
          <a:off x="8591677" y="0"/>
          <a:ext cx="2044524" cy="812146"/>
        </a:xfrm>
        <a:prstGeom prst="roundRect">
          <a:avLst>
            <a:gd name="adj" fmla="val 10000"/>
          </a:avLst>
        </a:prstGeom>
        <a:solidFill>
          <a:schemeClr val="lt1">
            <a:hueOff val="0"/>
            <a:satOff val="0"/>
            <a:lumOff val="0"/>
            <a:alphaOff val="0"/>
          </a:schemeClr>
        </a:solidFill>
        <a:ln w="381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2"/>
              </a:solidFill>
            </a:rPr>
            <a:t>Lawyers</a:t>
          </a:r>
        </a:p>
      </dsp:txBody>
      <dsp:txXfrm>
        <a:off x="8615464" y="23787"/>
        <a:ext cx="1996950" cy="7645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10BFC-6840-E440-AB3E-575BD769B86D}">
      <dsp:nvSpPr>
        <dsp:cNvPr id="0" name=""/>
        <dsp:cNvSpPr/>
      </dsp:nvSpPr>
      <dsp:spPr>
        <a:xfrm>
          <a:off x="4676" y="0"/>
          <a:ext cx="2044524" cy="812146"/>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2"/>
              </a:solidFill>
            </a:rPr>
            <a:t>Constitution</a:t>
          </a:r>
        </a:p>
      </dsp:txBody>
      <dsp:txXfrm>
        <a:off x="28463" y="23787"/>
        <a:ext cx="1996950" cy="764572"/>
      </dsp:txXfrm>
    </dsp:sp>
    <dsp:sp modelId="{2846AAC6-F11F-2247-B310-3F0486AB508D}">
      <dsp:nvSpPr>
        <dsp:cNvPr id="0" name=""/>
        <dsp:cNvSpPr/>
      </dsp:nvSpPr>
      <dsp:spPr>
        <a:xfrm>
          <a:off x="2253652" y="152552"/>
          <a:ext cx="433439" cy="507041"/>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2253652" y="253960"/>
        <a:ext cx="303407" cy="304225"/>
      </dsp:txXfrm>
    </dsp:sp>
    <dsp:sp modelId="{29F93152-ABFA-F04B-9BFD-CE9262446810}">
      <dsp:nvSpPr>
        <dsp:cNvPr id="0" name=""/>
        <dsp:cNvSpPr/>
      </dsp:nvSpPr>
      <dsp:spPr>
        <a:xfrm>
          <a:off x="2867010" y="0"/>
          <a:ext cx="2044524" cy="812146"/>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2"/>
              </a:solidFill>
            </a:rPr>
            <a:t>Rights</a:t>
          </a:r>
        </a:p>
      </dsp:txBody>
      <dsp:txXfrm>
        <a:off x="2890797" y="23787"/>
        <a:ext cx="1996950" cy="764572"/>
      </dsp:txXfrm>
    </dsp:sp>
    <dsp:sp modelId="{1E722C8A-5A08-D349-84C0-CE948F4015BA}">
      <dsp:nvSpPr>
        <dsp:cNvPr id="0" name=""/>
        <dsp:cNvSpPr/>
      </dsp:nvSpPr>
      <dsp:spPr>
        <a:xfrm>
          <a:off x="5115986" y="152552"/>
          <a:ext cx="433439" cy="507041"/>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115986" y="253960"/>
        <a:ext cx="303407" cy="304225"/>
      </dsp:txXfrm>
    </dsp:sp>
    <dsp:sp modelId="{23D4B46A-B952-5845-AADA-8F693304589B}">
      <dsp:nvSpPr>
        <dsp:cNvPr id="0" name=""/>
        <dsp:cNvSpPr/>
      </dsp:nvSpPr>
      <dsp:spPr>
        <a:xfrm>
          <a:off x="5729343" y="0"/>
          <a:ext cx="2044524" cy="812146"/>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2"/>
              </a:solidFill>
            </a:rPr>
            <a:t>People</a:t>
          </a:r>
        </a:p>
      </dsp:txBody>
      <dsp:txXfrm>
        <a:off x="5753130" y="23787"/>
        <a:ext cx="1996950" cy="764572"/>
      </dsp:txXfrm>
    </dsp:sp>
    <dsp:sp modelId="{C196A5D9-098D-E842-B1FC-4746D943E4A0}">
      <dsp:nvSpPr>
        <dsp:cNvPr id="0" name=""/>
        <dsp:cNvSpPr/>
      </dsp:nvSpPr>
      <dsp:spPr>
        <a:xfrm>
          <a:off x="7978320" y="152552"/>
          <a:ext cx="433439" cy="507041"/>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978320" y="253960"/>
        <a:ext cx="303407" cy="304225"/>
      </dsp:txXfrm>
    </dsp:sp>
    <dsp:sp modelId="{BB21F8EF-5B78-7341-8249-609C01D186BF}">
      <dsp:nvSpPr>
        <dsp:cNvPr id="0" name=""/>
        <dsp:cNvSpPr/>
      </dsp:nvSpPr>
      <dsp:spPr>
        <a:xfrm>
          <a:off x="8591677" y="0"/>
          <a:ext cx="2044524" cy="812146"/>
        </a:xfrm>
        <a:prstGeom prst="roundRect">
          <a:avLst>
            <a:gd name="adj" fmla="val 10000"/>
          </a:avLst>
        </a:prstGeom>
        <a:solidFill>
          <a:schemeClr val="lt1">
            <a:hueOff val="0"/>
            <a:satOff val="0"/>
            <a:lumOff val="0"/>
            <a:alphaOff val="0"/>
          </a:schemeClr>
        </a:solidFill>
        <a:ln w="381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2"/>
              </a:solidFill>
            </a:rPr>
            <a:t>Lawyers</a:t>
          </a:r>
        </a:p>
      </dsp:txBody>
      <dsp:txXfrm>
        <a:off x="8615464" y="23787"/>
        <a:ext cx="1996950" cy="7645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r>
              <a:rPr lang="en-US"/>
              <a:t>WSBA Section Leaders Fall Orientation</a:t>
            </a:r>
            <a:br>
              <a:rPr lang="en-US"/>
            </a:br>
            <a:r>
              <a:rPr lang="en-US"/>
              <a:t>Tuesday, Nov. 10, 2020</a:t>
            </a:r>
          </a:p>
        </p:txBody>
      </p:sp>
      <p:sp>
        <p:nvSpPr>
          <p:cNvPr id="5" name="Slide Number Placeholder 4"/>
          <p:cNvSpPr>
            <a:spLocks noGrp="1"/>
          </p:cNvSpPr>
          <p:nvPr>
            <p:ph type="sldNum" sz="quarter" idx="3"/>
          </p:nvPr>
        </p:nvSpPr>
        <p:spPr>
          <a:xfrm>
            <a:off x="3970338" y="49742"/>
            <a:ext cx="3038475" cy="465138"/>
          </a:xfrm>
          <a:prstGeom prst="rect">
            <a:avLst/>
          </a:prstGeom>
        </p:spPr>
        <p:txBody>
          <a:bodyPr vert="horz" lIns="91440" tIns="45720" rIns="91440" bIns="45720" rtlCol="0" anchor="b"/>
          <a:lstStyle>
            <a:lvl1pPr algn="r">
              <a:defRPr sz="1200"/>
            </a:lvl1pPr>
          </a:lstStyle>
          <a:p>
            <a:fld id="{2971BDCB-18D0-40AD-BFF9-C42918FF3EE9}" type="slidenum">
              <a:rPr lang="en-US"/>
              <a:pPr/>
              <a:t>‹#›</a:t>
            </a:fld>
            <a:endParaRPr lang="en-US"/>
          </a:p>
          <a:p>
            <a:endParaRPr lang="en-US"/>
          </a:p>
        </p:txBody>
      </p:sp>
    </p:spTree>
    <p:extLst>
      <p:ext uri="{BB962C8B-B14F-4D97-AF65-F5344CB8AC3E}">
        <p14:creationId xmlns:p14="http://schemas.microsoft.com/office/powerpoint/2010/main" val="196911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85D4642-990F-3F43-9561-20C49A6E5570}" type="datetimeFigureOut">
              <a:rPr lang="en-US" smtClean="0"/>
              <a:t>8/20/2026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73D761A-5A4E-E145-907E-E7859A1F9B7D}" type="slidenum">
              <a:rPr lang="en-US" smtClean="0"/>
              <a:t>‹#›</a:t>
            </a:fld>
            <a:endParaRPr lang="en-US"/>
          </a:p>
        </p:txBody>
      </p:sp>
    </p:spTree>
    <p:extLst>
      <p:ext uri="{BB962C8B-B14F-4D97-AF65-F5344CB8AC3E}">
        <p14:creationId xmlns:p14="http://schemas.microsoft.com/office/powerpoint/2010/main" val="87556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ea typeface="Calibri"/>
                <a:cs typeface="Calibri"/>
              </a:rPr>
              <a:t>40 min total</a:t>
            </a:r>
            <a:endParaRPr lang="en-US"/>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a:t>
            </a:fld>
            <a:endParaRPr lang="en-US"/>
          </a:p>
        </p:txBody>
      </p:sp>
    </p:spTree>
    <p:extLst>
      <p:ext uri="{BB962C8B-B14F-4D97-AF65-F5344CB8AC3E}">
        <p14:creationId xmlns:p14="http://schemas.microsoft.com/office/powerpoint/2010/main" val="259200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98736-DF93-4CF2-8FD3-29F850E89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3C103A-3383-585C-0424-8DCC8D4C1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A2B50F-41FA-702A-6DAC-9D8C9147AB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endParaRPr lang="en-US"/>
          </a:p>
          <a:p>
            <a:endParaRPr lang="en-US"/>
          </a:p>
          <a:p>
            <a:r>
              <a:rPr lang="en-US"/>
              <a:t>Introduce this video as a short overview of the Constitution. Play video directly from slide. Video credit to: https://</a:t>
            </a:r>
            <a:r>
              <a:rPr lang="en-US" err="1"/>
              <a:t>www.youtube.com</a:t>
            </a:r>
            <a:r>
              <a:rPr lang="en-US"/>
              <a:t>/</a:t>
            </a:r>
            <a:r>
              <a:rPr lang="en-US" err="1"/>
              <a:t>watch?v</a:t>
            </a:r>
            <a:r>
              <a:rPr lang="en-US"/>
              <a:t>=9C3xhHN_LQ4</a:t>
            </a:r>
          </a:p>
          <a:p>
            <a:endParaRPr lang="en-US"/>
          </a:p>
        </p:txBody>
      </p:sp>
      <p:sp>
        <p:nvSpPr>
          <p:cNvPr id="4" name="Slide Number Placeholder 3">
            <a:extLst>
              <a:ext uri="{FF2B5EF4-FFF2-40B4-BE49-F238E27FC236}">
                <a16:creationId xmlns:a16="http://schemas.microsoft.com/office/drawing/2014/main" id="{64B84A13-847D-EB8D-5DB1-DFD2A7E6DB23}"/>
              </a:ext>
            </a:extLst>
          </p:cNvPr>
          <p:cNvSpPr>
            <a:spLocks noGrp="1"/>
          </p:cNvSpPr>
          <p:nvPr>
            <p:ph type="sldNum" sz="quarter" idx="5"/>
          </p:nvPr>
        </p:nvSpPr>
        <p:spPr/>
        <p:txBody>
          <a:bodyPr/>
          <a:lstStyle/>
          <a:p>
            <a:fld id="{073D761A-5A4E-E145-907E-E7859A1F9B7D}" type="slidenum">
              <a:rPr lang="en-US" smtClean="0"/>
              <a:t>10</a:t>
            </a:fld>
            <a:endParaRPr lang="en-US"/>
          </a:p>
        </p:txBody>
      </p:sp>
    </p:spTree>
    <p:extLst>
      <p:ext uri="{BB962C8B-B14F-4D97-AF65-F5344CB8AC3E}">
        <p14:creationId xmlns:p14="http://schemas.microsoft.com/office/powerpoint/2010/main" val="657329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The main event, cont’d</a:t>
            </a:r>
          </a:p>
          <a:p>
            <a:pPr>
              <a:defRPr/>
            </a:pPr>
            <a:endParaRPr lang="en-US"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Core Constitutional idea</a:t>
            </a:r>
            <a:r>
              <a:rPr lang="en-US"/>
              <a:t>: </a:t>
            </a:r>
            <a:r>
              <a:rPr lang="en-US" sz="1200" kern="1200">
                <a:solidFill>
                  <a:schemeClr val="tx1"/>
                </a:solidFill>
                <a:effectLst/>
                <a:latin typeface="+mn-lt"/>
                <a:ea typeface="+mn-ea"/>
                <a:cs typeface="+mn-cs"/>
              </a:rPr>
              <a:t>Equality and fairness - Everyone is treated equally under the law - a promise the country is still working to keep.</a:t>
            </a:r>
            <a:endParaRPr lang="en-US"/>
          </a:p>
          <a:p>
            <a:endParaRPr lang="en-US"/>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11</a:t>
            </a:fld>
            <a:endParaRPr lang="en-US"/>
          </a:p>
        </p:txBody>
      </p:sp>
    </p:spTree>
    <p:extLst>
      <p:ext uri="{BB962C8B-B14F-4D97-AF65-F5344CB8AC3E}">
        <p14:creationId xmlns:p14="http://schemas.microsoft.com/office/powerpoint/2010/main" val="1658140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endParaRPr lang="en-US"/>
          </a:p>
          <a:p>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chemeClr val="tx2"/>
                </a:solidFill>
                <a:latin typeface="Calibri Light" panose="020F0302020204030204" pitchFamily="34" charset="0"/>
                <a:ea typeface="Calibri Light" panose="020F0302020204030204" pitchFamily="34" charset="0"/>
                <a:cs typeface="Calibri Light" panose="020F0302020204030204" pitchFamily="34" charset="0"/>
              </a:rPr>
              <a:t>Equal treatment means decisions should have fair reasons—not favoritism or bias.</a:t>
            </a: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12</a:t>
            </a:fld>
            <a:endParaRPr lang="en-US"/>
          </a:p>
        </p:txBody>
      </p:sp>
    </p:spTree>
    <p:extLst>
      <p:ext uri="{BB962C8B-B14F-4D97-AF65-F5344CB8AC3E}">
        <p14:creationId xmlns:p14="http://schemas.microsoft.com/office/powerpoint/2010/main" val="2671384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171450" lvl="0" indent="-171450">
              <a:buFont typeface="Arial" panose="020B0604020202020204" pitchFamily="34" charset="0"/>
              <a:buChar char="•"/>
            </a:pPr>
            <a:r>
              <a:rPr lang="en-US" b="1"/>
              <a:t>Core Constitutional idea</a:t>
            </a:r>
            <a:r>
              <a:rPr lang="en-US"/>
              <a:t>: </a:t>
            </a:r>
            <a:r>
              <a:rPr lang="en-US" sz="1200" kern="1200">
                <a:solidFill>
                  <a:schemeClr val="tx1"/>
                </a:solidFill>
                <a:effectLst/>
                <a:latin typeface="+mn-lt"/>
                <a:ea typeface="+mn-ea"/>
                <a:cs typeface="+mn-cs"/>
              </a:rPr>
              <a:t>The rule of law - No one is above the law - not even the government. The same rules apply to everyone.</a:t>
            </a:r>
          </a:p>
          <a:p>
            <a:endParaRPr lang="en-US"/>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13</a:t>
            </a:fld>
            <a:endParaRPr lang="en-US"/>
          </a:p>
        </p:txBody>
      </p:sp>
    </p:spTree>
    <p:extLst>
      <p:ext uri="{BB962C8B-B14F-4D97-AF65-F5344CB8AC3E}">
        <p14:creationId xmlns:p14="http://schemas.microsoft.com/office/powerpoint/2010/main" val="741495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p>
          <a:p>
            <a:endParaRPr lang="en-US"/>
          </a:p>
          <a:p>
            <a:pPr marL="171450" indent="-171450">
              <a:buFont typeface="Arial" panose="020B0604020202020204" pitchFamily="34" charset="0"/>
              <a:buChar char="•"/>
            </a:pPr>
            <a:r>
              <a:rPr lang="en-US"/>
              <a:t>A rule is not fair just because it exists. People need to know it, understand it, and see that it applies to everyone—including people in charge.</a:t>
            </a: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14</a:t>
            </a:fld>
            <a:endParaRPr lang="en-US"/>
          </a:p>
        </p:txBody>
      </p:sp>
    </p:spTree>
    <p:extLst>
      <p:ext uri="{BB962C8B-B14F-4D97-AF65-F5344CB8AC3E}">
        <p14:creationId xmlns:p14="http://schemas.microsoft.com/office/powerpoint/2010/main" val="3618902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p>
          <a:p>
            <a:endParaRPr lang="en-US"/>
          </a:p>
          <a:p>
            <a:pPr marL="171450" indent="-171450">
              <a:buFont typeface="Arial" panose="020B0604020202020204" pitchFamily="34" charset="0"/>
              <a:buChar char="•"/>
            </a:pPr>
            <a:r>
              <a:rPr lang="en-US"/>
              <a:t>A rule is not fair just because it exists. People need to know it, understand it, and see that it applies to everyone—including people in charge.</a:t>
            </a: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15</a:t>
            </a:fld>
            <a:endParaRPr lang="en-US"/>
          </a:p>
        </p:txBody>
      </p:sp>
    </p:spTree>
    <p:extLst>
      <p:ext uri="{BB962C8B-B14F-4D97-AF65-F5344CB8AC3E}">
        <p14:creationId xmlns:p14="http://schemas.microsoft.com/office/powerpoint/2010/main" val="1579742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171450" indent="-171450">
              <a:buFont typeface="Arial"/>
              <a:buChar char="•"/>
              <a:defRPr/>
            </a:pPr>
            <a:r>
              <a:rPr lang="en-US" b="1"/>
              <a:t>Core Constitutional idea</a:t>
            </a:r>
            <a:r>
              <a:rPr lang="en-US"/>
              <a:t>: (briefly touching upon) Civic agency* - The Constitution was designed to change - 27 amendments make it a living framework every generation shapes.</a:t>
            </a:r>
            <a:endParaRPr lang="en-US">
              <a:ea typeface="Calibri"/>
              <a:cs typeface="Calibri"/>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a:p>
            <a:r>
              <a:rPr lang="en-US">
                <a:ea typeface="Calibri"/>
                <a:cs typeface="Calibri"/>
              </a:rPr>
              <a:t>*</a:t>
            </a:r>
            <a:r>
              <a:rPr lang="en-US"/>
              <a:t>For younger learners, focus on the meaning behind “civic agency” rather than the term itself. Simple ideas—like speaking up, helping your community, and making a difference—will be more meaningful and accessible.</a:t>
            </a:r>
            <a:endParaRPr lang="en-US">
              <a:ea typeface="Calibri"/>
              <a:cs typeface="Calibri"/>
            </a:endParaRPr>
          </a:p>
          <a:p>
            <a:endParaRPr lang="en-US"/>
          </a:p>
          <a:p>
            <a:pPr marL="171450" indent="-171450">
              <a:buFont typeface="Arial" panose="020B0604020202020204" pitchFamily="34" charset="0"/>
              <a:buChar char="•"/>
            </a:pPr>
            <a:r>
              <a:rPr lang="en-US"/>
              <a:t>When the Constitution was written almost 250 years ago, the people who wrote it knew they wouldn't have all the answers forever.</a:t>
            </a:r>
          </a:p>
          <a:p>
            <a:pPr marL="171450" indent="-171450">
              <a:buFont typeface="Arial" panose="020B0604020202020204" pitchFamily="34" charset="0"/>
              <a:buChar char="•"/>
            </a:pPr>
            <a:r>
              <a:rPr lang="en-US"/>
              <a:t>They understood that the country would grow, change, and face new challenges.</a:t>
            </a:r>
          </a:p>
          <a:p>
            <a:pPr marL="171450" indent="-171450">
              <a:buFont typeface="Arial" panose="020B0604020202020204" pitchFamily="34" charset="0"/>
              <a:buChar char="•"/>
            </a:pPr>
            <a:r>
              <a:rPr lang="en-US"/>
              <a:t>So, they created a way to make changes to the Constitution when the American people decided something needed to be improved.</a:t>
            </a:r>
          </a:p>
          <a:p>
            <a:pPr marL="171450" indent="-171450">
              <a:buFont typeface="Arial" panose="020B0604020202020204" pitchFamily="34" charset="0"/>
              <a:buChar char="•"/>
            </a:pPr>
            <a:r>
              <a:rPr lang="en-US"/>
              <a:t>That's why we sometimes call the Constitution a 'living document.' Not because the words change every day, but because people continue to learn from it, interpret it, and improve it.</a:t>
            </a:r>
          </a:p>
          <a:p>
            <a:pPr marL="171450" indent="-171450">
              <a:buFont typeface="Arial" panose="020B0604020202020204" pitchFamily="34" charset="0"/>
              <a:buChar char="•"/>
            </a:pPr>
            <a:r>
              <a:rPr lang="en-US"/>
              <a:t>For example, amendments were added to end slavery, give women the right to vote, and lower the voting age to 18.</a:t>
            </a:r>
          </a:p>
          <a:p>
            <a:pPr marL="171450" indent="-171450">
              <a:buFont typeface="Arial" panose="020B0604020202020204" pitchFamily="34" charset="0"/>
              <a:buChar char="•"/>
            </a:pPr>
            <a:r>
              <a:rPr lang="en-US"/>
              <a:t>The Constitution has been amended 27 times. (Or more simply put, "the rulebook has been updated many times.) That means it wasn't meant to be perfect on day one—it was meant to grow with the country.</a:t>
            </a:r>
            <a:endParaRPr lang="en-US">
              <a:ea typeface="Calibri"/>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16</a:t>
            </a:fld>
            <a:endParaRPr lang="en-US"/>
          </a:p>
        </p:txBody>
      </p:sp>
    </p:spTree>
    <p:extLst>
      <p:ext uri="{BB962C8B-B14F-4D97-AF65-F5344CB8AC3E}">
        <p14:creationId xmlns:p14="http://schemas.microsoft.com/office/powerpoint/2010/main" val="225545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171450" indent="-171450">
              <a:buFont typeface="Arial"/>
              <a:buChar char="•"/>
              <a:defRPr/>
            </a:pPr>
            <a:r>
              <a:rPr lang="en-US" b="1"/>
              <a:t>Core Constitutional idea</a:t>
            </a:r>
            <a:r>
              <a:rPr lang="en-US"/>
              <a:t>: (briefly touching upon) We the People - Government's power comes from the people - students have a voice through voting, juries, and speaking up.</a:t>
            </a: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a:p>
            <a:r>
              <a:rPr lang="en-US"/>
              <a:t>Sometimes people think protecting the Constitution is something only judges, lawyers, or elected leaders do. But the truth is, protecting democracy starts with ordinary people. You can practice many of these skills right now. When you listen to someone else's ideas, even when you disagree, you're helping democracy work. When you speak up respectfully about something that seems unfair, you're helping democracy work. When you follow rules that are fair and help improve rules that aren't working, you're helping democracy work. When you treat people with respect and kindness, you're helping democracy work. One day, many of you will vote, serve on juries, volunteer in your communities, or maybe even become lawyers, judges, teachers, or leaders. Those are all ways people help protect our system of government. The Constitution begins with the words 'We the People.' That means protecting it isn't someone else's job. It belongs to all of us.</a:t>
            </a:r>
          </a:p>
          <a:p>
            <a:endParaRPr lang="en-US"/>
          </a:p>
          <a:p>
            <a:r>
              <a:rPr lang="en-US"/>
              <a:t>Discussion Questions:</a:t>
            </a:r>
          </a:p>
          <a:p>
            <a:r>
              <a:rPr lang="en-US"/>
              <a:t>• Which of these things can you do today?</a:t>
            </a:r>
          </a:p>
          <a:p>
            <a:r>
              <a:rPr lang="en-US"/>
              <a:t>• Which one do you think is most important?</a:t>
            </a:r>
          </a:p>
          <a:p>
            <a:r>
              <a:rPr lang="en-US"/>
              <a:t>• Can you think of a time when you helped solve a disagreement fairly?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Can you think of any other things you can do to help protect the Constitution?</a:t>
            </a:r>
          </a:p>
          <a:p>
            <a:endParaRPr lang="en-US"/>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17</a:t>
            </a:fld>
            <a:endParaRPr lang="en-US"/>
          </a:p>
        </p:txBody>
      </p:sp>
    </p:spTree>
    <p:extLst>
      <p:ext uri="{BB962C8B-B14F-4D97-AF65-F5344CB8AC3E}">
        <p14:creationId xmlns:p14="http://schemas.microsoft.com/office/powerpoint/2010/main" val="3003618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171450" indent="-171450">
              <a:buFont typeface="Arial"/>
              <a:buChar char="•"/>
              <a:defRPr/>
            </a:pPr>
            <a:r>
              <a:rPr lang="en-US" b="1"/>
              <a:t>Core Constitutional idea</a:t>
            </a:r>
            <a:r>
              <a:rPr lang="en-US"/>
              <a:t>: (briefly touching upon) We the People - Government's power comes from the people - students have a voice through voting, juries, and speaking up.</a:t>
            </a:r>
          </a:p>
        </p:txBody>
      </p:sp>
      <p:sp>
        <p:nvSpPr>
          <p:cNvPr id="4" name="Slide Number Placeholder 3"/>
          <p:cNvSpPr>
            <a:spLocks noGrp="1"/>
          </p:cNvSpPr>
          <p:nvPr>
            <p:ph type="sldNum" sz="quarter" idx="5"/>
          </p:nvPr>
        </p:nvSpPr>
        <p:spPr/>
        <p:txBody>
          <a:bodyPr/>
          <a:lstStyle/>
          <a:p>
            <a:fld id="{073D761A-5A4E-E145-907E-E7859A1F9B7D}" type="slidenum">
              <a:rPr lang="en-US" smtClean="0"/>
              <a:t>18</a:t>
            </a:fld>
            <a:endParaRPr lang="en-US"/>
          </a:p>
        </p:txBody>
      </p:sp>
    </p:spTree>
    <p:extLst>
      <p:ext uri="{BB962C8B-B14F-4D97-AF65-F5344CB8AC3E}">
        <p14:creationId xmlns:p14="http://schemas.microsoft.com/office/powerpoint/2010/main" val="3253828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endParaRPr lang="en-US"/>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19</a:t>
            </a:fld>
            <a:endParaRPr lang="en-US"/>
          </a:p>
        </p:txBody>
      </p:sp>
    </p:spTree>
    <p:extLst>
      <p:ext uri="{BB962C8B-B14F-4D97-AF65-F5344CB8AC3E}">
        <p14:creationId xmlns:p14="http://schemas.microsoft.com/office/powerpoint/2010/main" val="1017918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Font typeface="Arial" panose="020B0604020202020204" pitchFamily="34" charset="0"/>
              <a:buNone/>
            </a:pPr>
            <a:r>
              <a:rPr lang="en-US" b="1"/>
              <a:t>Welcome &amp; who you are | ~ 3 min</a:t>
            </a:r>
          </a:p>
          <a:p>
            <a:pPr marL="0" indent="0" rtl="0" fontAlgn="base">
              <a:buFont typeface="Arial" panose="020B0604020202020204" pitchFamily="34" charset="0"/>
              <a:buNone/>
            </a:pPr>
            <a:endParaRPr lang="en-US" b="1"/>
          </a:p>
          <a:p>
            <a:pPr marL="0" indent="0" rtl="0" fontAlgn="base">
              <a:buFont typeface="Arial" panose="020B0604020202020204" pitchFamily="34" charset="0"/>
              <a:buNone/>
            </a:pPr>
            <a:r>
              <a:rPr lang="en-US" sz="1200" b="1" i="0" kern="1200">
                <a:solidFill>
                  <a:schemeClr val="tx1"/>
                </a:solidFill>
                <a:effectLst/>
                <a:latin typeface="+mn-lt"/>
                <a:ea typeface="+mn-ea"/>
                <a:cs typeface="+mn-cs"/>
              </a:rPr>
              <a:t>Goal:</a:t>
            </a:r>
            <a:r>
              <a:rPr lang="en-US" sz="1200" b="0" i="0" kern="1200">
                <a:solidFill>
                  <a:schemeClr val="tx1"/>
                </a:solidFill>
                <a:effectLst/>
                <a:latin typeface="+mn-lt"/>
                <a:ea typeface="+mn-ea"/>
                <a:cs typeface="+mn-cs"/>
              </a:rPr>
              <a:t> set a warm, curious vibe. Students who feel comfortable will participate more — and that's what makes the visit memorable. Be a real person before you’re a lawyer.</a:t>
            </a:r>
            <a:endParaRPr lang="en-US" b="1"/>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Introduce yourself by first name, where you’re from, and what you do in plain words (“I’m a lawyer” — or judge, paralegal, and so on).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Give a 2–3 sentence bio in kid terms: what kind of law you do, what a normal day looks like, one thing you like about it.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Say why you’re there today: you pledged, along with hundreds of legal professionals across Washington, to connect with and visit a classroom around Constitution Day.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K–5: keep the bio concrete — “I help people who are having a disagreement figure it out fairly.” Skip the jargon.</a:t>
            </a:r>
          </a:p>
          <a:p>
            <a:pPr marL="171450" indent="-171450" rtl="0" fontAlgn="base">
              <a:buFont typeface="Arial" panose="020B0604020202020204" pitchFamily="34" charset="0"/>
              <a:buChar char="•"/>
            </a:pPr>
            <a:endParaRPr lang="en-US" sz="1200" b="0" i="0" kern="1200">
              <a:solidFill>
                <a:schemeClr val="tx1"/>
              </a:solidFill>
              <a:effectLst/>
              <a:latin typeface="+mn-lt"/>
              <a:ea typeface="+mn-ea"/>
              <a:cs typeface="+mn-cs"/>
            </a:endParaRPr>
          </a:p>
          <a:p>
            <a:pPr marL="0" indent="0" rtl="0" fontAlgn="base">
              <a:buFont typeface="Arial" panose="020B0604020202020204" pitchFamily="34" charset="0"/>
              <a:buNone/>
            </a:pPr>
            <a:r>
              <a:rPr lang="en-US" sz="1200" b="1" i="1" kern="1200">
                <a:solidFill>
                  <a:schemeClr val="tx1"/>
                </a:solidFill>
                <a:effectLst/>
                <a:latin typeface="+mn-lt"/>
                <a:ea typeface="+mn-ea"/>
                <a:cs typeface="+mn-cs"/>
              </a:rPr>
              <a:t>Tip:</a:t>
            </a:r>
            <a:r>
              <a:rPr lang="en-US" sz="1200" b="0" i="1" kern="1200">
                <a:solidFill>
                  <a:schemeClr val="tx1"/>
                </a:solidFill>
                <a:effectLst/>
                <a:latin typeface="+mn-lt"/>
                <a:ea typeface="+mn-ea"/>
                <a:cs typeface="+mn-cs"/>
              </a:rPr>
              <a:t> ask the teacher to introduce you briefly first. It gives you a soft landing and a little authority in the room.</a:t>
            </a:r>
            <a:r>
              <a:rPr lang="en-US" sz="1200" b="0" i="0" kern="1200">
                <a:solidFill>
                  <a:schemeClr val="tx1"/>
                </a:solidFill>
                <a:effectLst/>
                <a:latin typeface="+mn-lt"/>
                <a:ea typeface="+mn-ea"/>
                <a:cs typeface="+mn-cs"/>
              </a:rPr>
              <a:t>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2</a:t>
            </a:fld>
            <a:endParaRPr lang="en-US"/>
          </a:p>
        </p:txBody>
      </p:sp>
    </p:spTree>
    <p:extLst>
      <p:ext uri="{BB962C8B-B14F-4D97-AF65-F5344CB8AC3E}">
        <p14:creationId xmlns:p14="http://schemas.microsoft.com/office/powerpoint/2010/main" val="39122840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The main event, cont’d</a:t>
            </a:r>
            <a:endParaRPr lang="en-US"/>
          </a:p>
          <a:p>
            <a:endParaRPr lang="en-US" b="1"/>
          </a:p>
          <a:p>
            <a:r>
              <a:rPr lang="en-US" b="1"/>
              <a:t>Walk through the diagram from left to right:</a:t>
            </a:r>
            <a:endParaRPr lang="en-US">
              <a:ea typeface="Calibri" panose="020F0502020204030204"/>
              <a:cs typeface="Calibri" panose="020F0502020204030204"/>
            </a:endParaRPr>
          </a:p>
          <a:p>
            <a:pPr>
              <a:buFont typeface="Arial" panose="020B0604020202020204" pitchFamily="34" charset="0"/>
              <a:buChar char="•"/>
            </a:pPr>
            <a:r>
              <a:rPr lang="en-US" b="1"/>
              <a:t>The Constitution:</a:t>
            </a:r>
            <a:r>
              <a:rPr lang="en-US"/>
              <a:t> “The Constitution contains important promises about how our government works and about rights and fairness.” </a:t>
            </a:r>
          </a:p>
          <a:p>
            <a:pPr>
              <a:buFont typeface="Arial" panose="020B0604020202020204" pitchFamily="34" charset="0"/>
              <a:buChar char="•"/>
            </a:pPr>
            <a:r>
              <a:rPr lang="en-US" b="1"/>
              <a:t>Rights:</a:t>
            </a:r>
            <a:r>
              <a:rPr lang="en-US"/>
              <a:t> “Those promises include rights and freedoms that affect real people—like freedom of speech and the right to be treated equally under the law.” </a:t>
            </a:r>
          </a:p>
          <a:p>
            <a:pPr>
              <a:buFont typeface="Arial" panose="020B0604020202020204" pitchFamily="34" charset="0"/>
              <a:buChar char="•"/>
            </a:pPr>
            <a:r>
              <a:rPr lang="en-US" b="1"/>
              <a:t>People:</a:t>
            </a:r>
            <a:r>
              <a:rPr lang="en-US"/>
              <a:t> “But having a right written down doesn’t always mean it’s easy to understand or protect. People may disagree about what a rule means or whether someone has been treated fairly.” </a:t>
            </a:r>
          </a:p>
          <a:p>
            <a:pPr>
              <a:buFont typeface="Arial" panose="020B0604020202020204" pitchFamily="34" charset="0"/>
              <a:buChar char="•"/>
            </a:pPr>
            <a:r>
              <a:rPr lang="en-US" b="1"/>
              <a:t>Lawyers:</a:t>
            </a:r>
            <a:r>
              <a:rPr lang="en-US"/>
              <a:t> “That’s where lawyers can help. Lawyers help people understand their rights, navigate the rules, solve disagreements, and speak up when something isn’t working the way it should.”</a:t>
            </a:r>
          </a:p>
          <a:p>
            <a:pPr>
              <a:buFont typeface="Arial" panose="020B0604020202020204" pitchFamily="34" charset="0"/>
              <a:buChar char="•"/>
            </a:pPr>
            <a:endParaRPr lang="en-US"/>
          </a:p>
          <a:p>
            <a:r>
              <a:rPr lang="en-US" b="1"/>
              <a:t>Bring it back to the big idea: </a:t>
            </a:r>
            <a:r>
              <a:rPr lang="en-US"/>
              <a:t>“Lawyers help people understand and protect the rights the Constitution promises.”</a:t>
            </a:r>
          </a:p>
          <a:p>
            <a:endParaRPr lang="en-US"/>
          </a:p>
          <a:p>
            <a:r>
              <a:rPr lang="en-US" b="1"/>
              <a:t>Optional question for students: </a:t>
            </a:r>
            <a:r>
              <a:rPr lang="en-US"/>
              <a:t>“Can you think of a situation where someone might need a lawyer to help them understand a rule or protect a right?”</a:t>
            </a:r>
            <a:endParaRPr lang="en-US">
              <a:ea typeface="Calibri" panose="020F0502020204030204"/>
              <a:cs typeface="Calibri" panose="020F0502020204030204"/>
            </a:endParaRPr>
          </a:p>
          <a:p>
            <a:pPr marL="171450" indent="-171450">
              <a:buFont typeface="Arial" panose="020B0604020202020204" pitchFamily="34" charset="0"/>
              <a:buChar char="•"/>
            </a:pPr>
            <a:endParaRPr lang="en-US">
              <a:ea typeface="Calibri" panose="020F0502020204030204"/>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20</a:t>
            </a:fld>
            <a:endParaRPr lang="en-US"/>
          </a:p>
        </p:txBody>
      </p:sp>
    </p:spTree>
    <p:extLst>
      <p:ext uri="{BB962C8B-B14F-4D97-AF65-F5344CB8AC3E}">
        <p14:creationId xmlns:p14="http://schemas.microsoft.com/office/powerpoint/2010/main" val="3076432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The main event, cont’d</a:t>
            </a:r>
            <a:endParaRPr lang="en-US"/>
          </a:p>
          <a:p>
            <a:pPr>
              <a:defRPr/>
            </a:pPr>
            <a:endParaRPr lang="en-US">
              <a:ea typeface="Calibri" panose="020F0502020204030204"/>
              <a:cs typeface="Calibri" panose="020F0502020204030204"/>
            </a:endParaRPr>
          </a:p>
          <a:p>
            <a:pPr marL="171450" indent="-171450">
              <a:buFont typeface="Arial" panose="020B0604020202020204" pitchFamily="34" charset="0"/>
              <a:buChar char="•"/>
            </a:pPr>
            <a:r>
              <a:rPr lang="en-US"/>
              <a:t>Some lawyers help families. Some help businesses. Some help people who have been harmed. Some work for the government. Some become judges.</a:t>
            </a:r>
          </a:p>
          <a:p>
            <a:pPr marL="171450" indent="-171450">
              <a:buFont typeface="Arial" panose="020B0604020202020204" pitchFamily="34" charset="0"/>
              <a:buChar char="•"/>
            </a:pPr>
            <a:r>
              <a:rPr lang="en-US"/>
              <a:t>Even though lawyers do many different jobs, they all play a role in helping our system work fairly.</a:t>
            </a: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21</a:t>
            </a:fld>
            <a:endParaRPr lang="en-US"/>
          </a:p>
        </p:txBody>
      </p:sp>
    </p:spTree>
    <p:extLst>
      <p:ext uri="{BB962C8B-B14F-4D97-AF65-F5344CB8AC3E}">
        <p14:creationId xmlns:p14="http://schemas.microsoft.com/office/powerpoint/2010/main" val="1422820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The main event, cont’d</a:t>
            </a:r>
            <a:endParaRPr lang="en-US"/>
          </a:p>
          <a:p>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Name the range: lawyers, judges, paralegals, legal aides, clerks — lots of ways to work in and around the law. You don't have to be a lawyer to be part of justice. </a:t>
            </a:r>
            <a:endParaRPr lang="en-US" sz="1200" b="0" i="0" kern="1200">
              <a:solidFill>
                <a:schemeClr val="tx1"/>
              </a:solidFill>
              <a:effectLst/>
              <a:latin typeface="+mn-lt"/>
              <a:ea typeface="Calibri"/>
              <a:cs typeface="Calibri"/>
            </a:endParaRP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22</a:t>
            </a:fld>
            <a:endParaRPr lang="en-US"/>
          </a:p>
        </p:txBody>
      </p:sp>
    </p:spTree>
    <p:extLst>
      <p:ext uri="{BB962C8B-B14F-4D97-AF65-F5344CB8AC3E}">
        <p14:creationId xmlns:p14="http://schemas.microsoft.com/office/powerpoint/2010/main" val="3728447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Personal connection | ~3 min</a:t>
            </a:r>
            <a:endParaRPr lang="en-US"/>
          </a:p>
          <a:p>
            <a:endParaRPr lang="en-US"/>
          </a:p>
          <a:p>
            <a:pPr marL="171450" indent="-171450">
              <a:buFont typeface="Arial" panose="020B0604020202020204" pitchFamily="34" charset="0"/>
              <a:buChar char="•"/>
            </a:pPr>
            <a:r>
              <a:rPr lang="en-US"/>
              <a:t>Talk a little more about what you do and how that helps support our Constitution and the Rule of Law.</a:t>
            </a:r>
          </a:p>
          <a:p>
            <a:pPr marL="171450" indent="-171450">
              <a:buFont typeface="Arial" panose="020B0604020202020204" pitchFamily="34" charset="0"/>
              <a:buChar char="•"/>
            </a:pPr>
            <a:endParaRPr lang="en-US">
              <a:ea typeface="Calibri" panose="020F0502020204030204"/>
              <a:cs typeface="Calibri" panose="020F0502020204030204"/>
            </a:endParaRPr>
          </a:p>
          <a:p>
            <a:r>
              <a:rPr lang="en-US" b="1">
                <a:ea typeface="Calibri" panose="020F0502020204030204"/>
                <a:cs typeface="Calibri" panose="020F0502020204030204"/>
              </a:rPr>
              <a:t>Ideas:</a:t>
            </a:r>
          </a:p>
          <a:p>
            <a:pPr marL="171450" indent="-171450">
              <a:buFont typeface="Arial" panose="020B0604020202020204" pitchFamily="34" charset="0"/>
              <a:buChar char="•"/>
            </a:pPr>
            <a:r>
              <a:rPr lang="en-US"/>
              <a:t> How my work connects to fairness/rules...</a:t>
            </a:r>
          </a:p>
          <a:p>
            <a:pPr marL="171450" indent="-171450">
              <a:buFont typeface="Arial" panose="020B0604020202020204" pitchFamily="34" charset="0"/>
              <a:buChar char="•"/>
            </a:pPr>
            <a:r>
              <a:rPr lang="en-US"/>
              <a:t>A moment when I helped someone...</a:t>
            </a:r>
            <a:endParaRPr lang="en-US">
              <a:ea typeface="Calibri" panose="020F0502020204030204"/>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23</a:t>
            </a:fld>
            <a:endParaRPr lang="en-US"/>
          </a:p>
        </p:txBody>
      </p:sp>
    </p:spTree>
    <p:extLst>
      <p:ext uri="{BB962C8B-B14F-4D97-AF65-F5344CB8AC3E}">
        <p14:creationId xmlns:p14="http://schemas.microsoft.com/office/powerpoint/2010/main" val="21081582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Wrap-up + Q&amp;A | ~7 min</a:t>
            </a:r>
          </a:p>
          <a:p>
            <a:endParaRPr lang="en-US"/>
          </a:p>
          <a:p>
            <a:pPr marL="171450" indent="-171450">
              <a:buFont typeface="Arial" panose="020B0604020202020204" pitchFamily="34" charset="0"/>
              <a:buChar char="•"/>
            </a:pPr>
            <a:r>
              <a:rPr lang="en-US"/>
              <a:t>Allow the remaining time for discussion and Q&amp;A.</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24</a:t>
            </a:fld>
            <a:endParaRPr lang="en-US"/>
          </a:p>
        </p:txBody>
      </p:sp>
    </p:spTree>
    <p:extLst>
      <p:ext uri="{BB962C8B-B14F-4D97-AF65-F5344CB8AC3E}">
        <p14:creationId xmlns:p14="http://schemas.microsoft.com/office/powerpoint/2010/main" val="910239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28</a:t>
            </a:fld>
            <a:endParaRPr lang="en-US"/>
          </a:p>
        </p:txBody>
      </p:sp>
    </p:spTree>
    <p:extLst>
      <p:ext uri="{BB962C8B-B14F-4D97-AF65-F5344CB8AC3E}">
        <p14:creationId xmlns:p14="http://schemas.microsoft.com/office/powerpoint/2010/main" val="198268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Why this year, why the Constitution? | ~ 3 min</a:t>
            </a:r>
          </a:p>
          <a:p>
            <a:endParaRPr lang="en-US" b="1"/>
          </a:p>
          <a:p>
            <a:r>
              <a:rPr lang="en-US" sz="1200" b="1" i="0" kern="1200">
                <a:solidFill>
                  <a:schemeClr val="tx1"/>
                </a:solidFill>
                <a:effectLst/>
                <a:latin typeface="+mn-lt"/>
                <a:ea typeface="+mn-ea"/>
                <a:cs typeface="+mn-cs"/>
              </a:rPr>
              <a:t>Goal:</a:t>
            </a:r>
            <a:r>
              <a:rPr lang="en-US" sz="1200" b="0" i="0" kern="1200">
                <a:solidFill>
                  <a:schemeClr val="tx1"/>
                </a:solidFill>
                <a:effectLst/>
                <a:latin typeface="+mn-lt"/>
                <a:ea typeface="+mn-ea"/>
                <a:cs typeface="+mn-cs"/>
              </a:rPr>
              <a:t> set the stakes and introduce the core ideas you chose.</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Name the moment: 2026 marks the 250th anniversary of the Declaration of Independence (1776). The country is having a big birthday — and the next 250 years belong to them.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Explain the Constitution simply: it’s the country’s founding document — a set of promises about fairness, rights, and how we make decisions together. It belongs to everyone, including them.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This is where your core ideas land. Work in the two principles you chose, in plain language.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Add one honest beat: it’s a work in progress. The promise hasn’t always matched reality, and each generation works to close that gap. That’s the invitation to them.</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K–5: “promises our country made to everyone who lives here.” Try the rulebook metaphor — a game with no rules isn’t fun or fair. </a:t>
            </a:r>
          </a:p>
          <a:p>
            <a:pPr marL="171450" indent="-171450" rtl="0" fontAlgn="base">
              <a:buFont typeface="Arial" panose="020B0604020202020204" pitchFamily="34" charset="0"/>
              <a:buChar char="•"/>
            </a:pPr>
            <a:endParaRPr lang="en-US" sz="1200" b="0" i="0" kern="1200">
              <a:solidFill>
                <a:schemeClr val="tx1"/>
              </a:solidFill>
              <a:effectLst/>
              <a:latin typeface="+mn-lt"/>
              <a:ea typeface="+mn-ea"/>
              <a:cs typeface="+mn-cs"/>
            </a:endParaRPr>
          </a:p>
          <a:p>
            <a:pPr marL="0" indent="0" rtl="0" fontAlgn="base">
              <a:buFont typeface="Arial" panose="020B0604020202020204" pitchFamily="34" charset="0"/>
              <a:buNone/>
            </a:pPr>
            <a:r>
              <a:rPr lang="en-US" sz="1200" b="1" i="1" kern="1200">
                <a:solidFill>
                  <a:schemeClr val="tx1"/>
                </a:solidFill>
                <a:effectLst/>
                <a:latin typeface="+mn-lt"/>
                <a:ea typeface="+mn-ea"/>
                <a:cs typeface="+mn-cs"/>
              </a:rPr>
              <a:t>Tip:</a:t>
            </a:r>
            <a:r>
              <a:rPr lang="en-US" sz="1200" b="0" i="1" kern="1200">
                <a:solidFill>
                  <a:schemeClr val="tx1"/>
                </a:solidFill>
                <a:effectLst/>
                <a:latin typeface="+mn-lt"/>
                <a:ea typeface="+mn-ea"/>
                <a:cs typeface="+mn-cs"/>
              </a:rPr>
              <a:t> don’t lecture the history. Two or three sentences of framing, then make it about them. A throughline that works at every grade: “The next 250 years are yours to lead.”</a:t>
            </a:r>
            <a:r>
              <a:rPr lang="en-US" sz="1200" b="0" i="0" kern="1200">
                <a:solidFill>
                  <a:schemeClr val="tx1"/>
                </a:solidFill>
                <a:effectLst/>
                <a:latin typeface="+mn-lt"/>
                <a:ea typeface="+mn-ea"/>
                <a:cs typeface="+mn-cs"/>
              </a:rPr>
              <a:t> </a:t>
            </a:r>
          </a:p>
          <a:p>
            <a:endParaRPr lang="en-US" b="1"/>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3</a:t>
            </a:fld>
            <a:endParaRPr lang="en-US"/>
          </a:p>
        </p:txBody>
      </p:sp>
    </p:spTree>
    <p:extLst>
      <p:ext uri="{BB962C8B-B14F-4D97-AF65-F5344CB8AC3E}">
        <p14:creationId xmlns:p14="http://schemas.microsoft.com/office/powerpoint/2010/main" val="379438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Set expectations | ~1 min</a:t>
            </a:r>
          </a:p>
          <a:p>
            <a:endParaRPr lang="en-US" b="0"/>
          </a:p>
          <a:p>
            <a:pPr marL="171450" indent="-171450">
              <a:buFont typeface="Arial" panose="020B0604020202020204" pitchFamily="34" charset="0"/>
              <a:buChar char="•"/>
            </a:pPr>
            <a:r>
              <a:rPr lang="en-US" b="0"/>
              <a:t>Briefly set expectations for class discussions.</a:t>
            </a: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4</a:t>
            </a:fld>
            <a:endParaRPr lang="en-US"/>
          </a:p>
        </p:txBody>
      </p:sp>
    </p:spTree>
    <p:extLst>
      <p:ext uri="{BB962C8B-B14F-4D97-AF65-F5344CB8AC3E}">
        <p14:creationId xmlns:p14="http://schemas.microsoft.com/office/powerpoint/2010/main" val="3504267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Key takeaways for students, slides 5-6 | ~ 2 min</a:t>
            </a:r>
          </a:p>
          <a:p>
            <a:endParaRPr lang="en-US" b="1"/>
          </a:p>
          <a:p>
            <a:pPr rtl="0" fontAlgn="base"/>
            <a:r>
              <a:rPr lang="en-US" sz="1200" b="1" i="0" kern="1200">
                <a:solidFill>
                  <a:schemeClr val="tx1"/>
                </a:solidFill>
                <a:effectLst/>
                <a:latin typeface="+mn-lt"/>
                <a:ea typeface="+mn-ea"/>
                <a:cs typeface="+mn-cs"/>
              </a:rPr>
              <a:t>Goal:</a:t>
            </a:r>
            <a:r>
              <a:rPr lang="en-US" sz="1200" b="0" i="0" kern="1200">
                <a:solidFill>
                  <a:schemeClr val="tx1"/>
                </a:solidFill>
                <a:effectLst/>
                <a:latin typeface="+mn-lt"/>
                <a:ea typeface="+mn-ea"/>
                <a:cs typeface="+mn-cs"/>
              </a:rPr>
              <a:t> set up what the students should watch for ahead of the activity. These takeaways pair with the core ideas you chose: the principles are </a:t>
            </a:r>
            <a:r>
              <a:rPr lang="en-US" sz="1200" b="0" i="1" kern="1200">
                <a:solidFill>
                  <a:schemeClr val="tx1"/>
                </a:solidFill>
                <a:effectLst/>
                <a:latin typeface="+mn-lt"/>
                <a:ea typeface="+mn-ea"/>
                <a:cs typeface="+mn-cs"/>
              </a:rPr>
              <a:t>what</a:t>
            </a:r>
            <a:r>
              <a:rPr lang="en-US" sz="1200" b="0" i="0" kern="1200">
                <a:solidFill>
                  <a:schemeClr val="tx1"/>
                </a:solidFill>
                <a:effectLst/>
                <a:latin typeface="+mn-lt"/>
                <a:ea typeface="+mn-ea"/>
                <a:cs typeface="+mn-cs"/>
              </a:rPr>
              <a:t> the Constitution is; the takeaways are </a:t>
            </a:r>
            <a:r>
              <a:rPr lang="en-US" sz="1200" b="0" i="1" kern="1200">
                <a:solidFill>
                  <a:schemeClr val="tx1"/>
                </a:solidFill>
                <a:effectLst/>
                <a:latin typeface="+mn-lt"/>
                <a:ea typeface="+mn-ea"/>
                <a:cs typeface="+mn-cs"/>
              </a:rPr>
              <a:t>why</a:t>
            </a:r>
            <a:r>
              <a:rPr lang="en-US" sz="1200" b="0" i="0" kern="1200">
                <a:solidFill>
                  <a:schemeClr val="tx1"/>
                </a:solidFill>
                <a:effectLst/>
                <a:latin typeface="+mn-lt"/>
                <a:ea typeface="+mn-ea"/>
                <a:cs typeface="+mn-cs"/>
              </a:rPr>
              <a:t> it matters to them. Make it personal and portable - they should leave holding onto a couple of ideas.</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5</a:t>
            </a:fld>
            <a:endParaRPr lang="en-US"/>
          </a:p>
        </p:txBody>
      </p:sp>
    </p:spTree>
    <p:extLst>
      <p:ext uri="{BB962C8B-B14F-4D97-AF65-F5344CB8AC3E}">
        <p14:creationId xmlns:p14="http://schemas.microsoft.com/office/powerpoint/2010/main" val="1741110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Key takeaways for students, cont’d</a:t>
            </a:r>
          </a:p>
          <a:p>
            <a:endParaRPr lang="en-US" sz="1200" b="0"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Before you start</a:t>
            </a:r>
            <a:r>
              <a:rPr lang="en-US" sz="1200" b="0" i="0" kern="1200">
                <a:solidFill>
                  <a:schemeClr val="tx1"/>
                </a:solidFill>
                <a:effectLst/>
                <a:latin typeface="+mn-lt"/>
                <a:ea typeface="+mn-ea"/>
                <a:cs typeface="+mn-cs"/>
              </a:rPr>
              <a:t>: write these takeaways on the board. It signals to students that the visit has structure, and they're expected to track it — and it gives you a natural anchor to return to during the debrief.</a:t>
            </a: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6</a:t>
            </a:fld>
            <a:endParaRPr lang="en-US"/>
          </a:p>
        </p:txBody>
      </p:sp>
    </p:spTree>
    <p:extLst>
      <p:ext uri="{BB962C8B-B14F-4D97-AF65-F5344CB8AC3E}">
        <p14:creationId xmlns:p14="http://schemas.microsoft.com/office/powerpoint/2010/main" val="2042956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slides 7-22 | ~20 min</a:t>
            </a: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7</a:t>
            </a:fld>
            <a:endParaRPr lang="en-US"/>
          </a:p>
        </p:txBody>
      </p:sp>
    </p:spTree>
    <p:extLst>
      <p:ext uri="{BB962C8B-B14F-4D97-AF65-F5344CB8AC3E}">
        <p14:creationId xmlns:p14="http://schemas.microsoft.com/office/powerpoint/2010/main" val="287968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p>
          <a:p>
            <a:endParaRPr lang="en-US"/>
          </a:p>
          <a:p>
            <a:pPr marL="171450" indent="-171450">
              <a:buFont typeface="Arial" panose="020B0604020202020204" pitchFamily="34" charset="0"/>
              <a:buChar char="•"/>
            </a:pPr>
            <a:r>
              <a:rPr lang="en-US"/>
              <a:t>Let students generate answers but lead them towards a discussion re. why rules are an important part of helping us all live together peacefully in community. </a:t>
            </a:r>
          </a:p>
          <a:p>
            <a:endParaRPr lang="en-US"/>
          </a:p>
          <a:p>
            <a:pPr marL="171450" indent="-171450">
              <a:buFont typeface="Arial" panose="020B0604020202020204" pitchFamily="34" charset="0"/>
              <a:buChar char="•"/>
            </a:pPr>
            <a:r>
              <a:rPr lang="en-US"/>
              <a:t>Transition: "Rules help people play fairly.”</a:t>
            </a:r>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8</a:t>
            </a:fld>
            <a:endParaRPr lang="en-US"/>
          </a:p>
        </p:txBody>
      </p:sp>
    </p:spTree>
    <p:extLst>
      <p:ext uri="{BB962C8B-B14F-4D97-AF65-F5344CB8AC3E}">
        <p14:creationId xmlns:p14="http://schemas.microsoft.com/office/powerpoint/2010/main" val="2616971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main event, cont’d</a:t>
            </a:r>
            <a:endParaRPr lang="en-US"/>
          </a:p>
          <a:p>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Constitution is like a rulebook for our country. </a:t>
            </a:r>
          </a:p>
          <a:p>
            <a:pPr marL="171450" indent="-171450">
              <a:buFont typeface="Arial" panose="020B0604020202020204" pitchFamily="34" charset="0"/>
              <a:buChar char="•"/>
            </a:pPr>
            <a:endParaRPr lang="en-US"/>
          </a:p>
          <a:p>
            <a:endParaRPr lang="en-US"/>
          </a:p>
          <a:p>
            <a:endParaRPr lang="en-US"/>
          </a:p>
        </p:txBody>
      </p:sp>
      <p:sp>
        <p:nvSpPr>
          <p:cNvPr id="4" name="Slide Number Placeholder 3"/>
          <p:cNvSpPr>
            <a:spLocks noGrp="1"/>
          </p:cNvSpPr>
          <p:nvPr>
            <p:ph type="sldNum" sz="quarter" idx="5"/>
          </p:nvPr>
        </p:nvSpPr>
        <p:spPr/>
        <p:txBody>
          <a:bodyPr/>
          <a:lstStyle/>
          <a:p>
            <a:fld id="{073D761A-5A4E-E145-907E-E7859A1F9B7D}" type="slidenum">
              <a:rPr lang="en-US" smtClean="0"/>
              <a:t>9</a:t>
            </a:fld>
            <a:endParaRPr lang="en-US"/>
          </a:p>
        </p:txBody>
      </p:sp>
    </p:spTree>
    <p:extLst>
      <p:ext uri="{BB962C8B-B14F-4D97-AF65-F5344CB8AC3E}">
        <p14:creationId xmlns:p14="http://schemas.microsoft.com/office/powerpoint/2010/main" val="3037391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3099816"/>
            <a:ext cx="8162144" cy="1421519"/>
          </a:xfrm>
        </p:spPr>
        <p:txBody>
          <a:bodyPr lIns="0" tIns="0" rIns="0" bIns="0" anchor="b" anchorCtr="0">
            <a:noAutofit/>
          </a:bodyPr>
          <a:lstStyle>
            <a:lvl1pPr algn="l">
              <a:defRPr sz="4400">
                <a:solidFill>
                  <a:schemeClr val="bg1"/>
                </a:solidFill>
              </a:defRPr>
            </a:lvl1pPr>
          </a:lstStyle>
          <a:p>
            <a:r>
              <a:rPr lang="en-US"/>
              <a:t>CLICK TO EDIT MASTER TITLE STYLE</a:t>
            </a:r>
          </a:p>
        </p:txBody>
      </p:sp>
      <p:sp>
        <p:nvSpPr>
          <p:cNvPr id="3" name="Subtitle 2"/>
          <p:cNvSpPr>
            <a:spLocks noGrp="1"/>
          </p:cNvSpPr>
          <p:nvPr>
            <p:ph type="subTitle" idx="1"/>
          </p:nvPr>
        </p:nvSpPr>
        <p:spPr>
          <a:xfrm>
            <a:off x="914400" y="4617720"/>
            <a:ext cx="8162144" cy="1655762"/>
          </a:xfrm>
        </p:spPr>
        <p:txBody>
          <a:bodyPr lIns="0" tIns="0" rIns="0" bIns="0"/>
          <a:lstStyle>
            <a:lvl1pPr marL="0" indent="0" algn="l">
              <a:buNone/>
              <a:defRPr sz="2400" b="0" i="0">
                <a:solidFill>
                  <a:schemeClr val="accent1">
                    <a:lumMod val="20000"/>
                    <a:lumOff val="80000"/>
                  </a:schemeClr>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Sea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8552" y="606927"/>
            <a:ext cx="2488530" cy="2488530"/>
          </a:xfrm>
          <a:prstGeom prst="rect">
            <a:avLst/>
          </a:prstGeom>
        </p:spPr>
      </p:pic>
      <p:pic>
        <p:nvPicPr>
          <p:cNvPr id="5" name="Picture 4" descr="Se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88552" y="606927"/>
            <a:ext cx="2488530" cy="2488530"/>
          </a:xfrm>
          <a:prstGeom prst="rect">
            <a:avLst/>
          </a:prstGeom>
        </p:spPr>
      </p:pic>
    </p:spTree>
    <p:extLst>
      <p:ext uri="{BB962C8B-B14F-4D97-AF65-F5344CB8AC3E}">
        <p14:creationId xmlns:p14="http://schemas.microsoft.com/office/powerpoint/2010/main" val="15383459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59D9FF4-3A94-29A2-CB12-1B6456886E3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96272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342DDD-B8DF-F4D5-1224-7D7AFCA459BA}"/>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3366517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C89E8E-6D95-5A6B-1E96-6B53A572CBB0}"/>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771189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F23786-8A7A-EF8D-A99E-D3462E7B4C6D}"/>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2027116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3099816"/>
            <a:ext cx="5152913" cy="1421519"/>
          </a:xfrm>
        </p:spPr>
        <p:txBody>
          <a:bodyPr lIns="0" tIns="0" rIns="0" bIns="0" anchor="b" anchorCtr="0">
            <a:noAutofit/>
          </a:bodyPr>
          <a:lstStyle>
            <a:lvl1pPr algn="l">
              <a:defRPr sz="4400">
                <a:solidFill>
                  <a:schemeClr val="bg1"/>
                </a:solidFill>
              </a:defRPr>
            </a:lvl1pPr>
          </a:lstStyle>
          <a:p>
            <a:r>
              <a:rPr lang="en-US"/>
              <a:t>CLICK TO EDIT MASTER TITLE STYLE</a:t>
            </a:r>
          </a:p>
        </p:txBody>
      </p:sp>
      <p:sp>
        <p:nvSpPr>
          <p:cNvPr id="3" name="Subtitle 2"/>
          <p:cNvSpPr>
            <a:spLocks noGrp="1"/>
          </p:cNvSpPr>
          <p:nvPr>
            <p:ph type="subTitle" idx="1"/>
          </p:nvPr>
        </p:nvSpPr>
        <p:spPr>
          <a:xfrm>
            <a:off x="914400" y="4617720"/>
            <a:ext cx="5152913" cy="1655762"/>
          </a:xfrm>
        </p:spPr>
        <p:txBody>
          <a:bodyPr lIns="0" tIns="0" rIns="0" bIns="0"/>
          <a:lstStyle>
            <a:lvl1pPr marL="0" indent="0" algn="l">
              <a:buNone/>
              <a:defRPr sz="2400" b="0" i="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p:cNvPicPr>
            <a:picLocks noChangeAspect="1"/>
          </p:cNvPicPr>
          <p:nvPr/>
        </p:nvPicPr>
        <p:blipFill rotWithShape="1">
          <a:blip r:embed="rId2">
            <a:alphaModFix amt="30000"/>
            <a:extLst>
              <a:ext uri="{28A0092B-C50C-407E-A947-70E740481C1C}">
                <a14:useLocalDpi xmlns:a14="http://schemas.microsoft.com/office/drawing/2010/main" val="0"/>
              </a:ext>
            </a:extLst>
          </a:blip>
          <a:srcRect b="28000"/>
          <a:stretch/>
        </p:blipFill>
        <p:spPr>
          <a:xfrm>
            <a:off x="5950378" y="2484459"/>
            <a:ext cx="6076772" cy="4375275"/>
          </a:xfrm>
          <a:prstGeom prst="rect">
            <a:avLst/>
          </a:prstGeom>
        </p:spPr>
      </p:pic>
      <p:pic>
        <p:nvPicPr>
          <p:cNvPr id="5" name="Picture 4"/>
          <p:cNvPicPr>
            <a:picLocks noChangeAspect="1"/>
          </p:cNvPicPr>
          <p:nvPr userDrawn="1"/>
        </p:nvPicPr>
        <p:blipFill rotWithShape="1">
          <a:blip r:embed="rId2">
            <a:alphaModFix amt="30000"/>
            <a:extLst>
              <a:ext uri="{28A0092B-C50C-407E-A947-70E740481C1C}">
                <a14:useLocalDpi xmlns:a14="http://schemas.microsoft.com/office/drawing/2010/main" val="0"/>
              </a:ext>
            </a:extLst>
          </a:blip>
          <a:srcRect b="28000"/>
          <a:stretch/>
        </p:blipFill>
        <p:spPr>
          <a:xfrm>
            <a:off x="5950378" y="2484459"/>
            <a:ext cx="6076772" cy="4375275"/>
          </a:xfrm>
          <a:prstGeom prst="rect">
            <a:avLst/>
          </a:prstGeom>
        </p:spPr>
      </p:pic>
    </p:spTree>
    <p:extLst>
      <p:ext uri="{BB962C8B-B14F-4D97-AF65-F5344CB8AC3E}">
        <p14:creationId xmlns:p14="http://schemas.microsoft.com/office/powerpoint/2010/main" val="291641557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 Conten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463040"/>
            <a:ext cx="10515600" cy="4480560"/>
          </a:xfrm>
        </p:spPr>
        <p:txBody>
          <a:bodyPr/>
          <a:lstStyle>
            <a:lvl1pPr marL="0" indent="0">
              <a:buFont typeface="Arial" charset="0"/>
              <a:buNone/>
              <a:tabLst/>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2898843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 Content / 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914400" y="1463040"/>
            <a:ext cx="10515600" cy="4480560"/>
          </a:xfrm>
        </p:spPr>
        <p:txBody>
          <a:bodyPr/>
          <a:lstStyle>
            <a:lvl1pPr marL="0" indent="0">
              <a:buFont typeface="Arial" charset="0"/>
              <a:buNone/>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63993145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825625"/>
            <a:ext cx="5181600" cy="4117975"/>
          </a:xfrm>
        </p:spPr>
        <p:txBody>
          <a:bodyPr/>
          <a:lstStyle>
            <a:lvl1pPr marL="0" indent="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825625"/>
            <a:ext cx="5181600" cy="411797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387922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419906"/>
            <a:ext cx="5157787" cy="823912"/>
          </a:xfrm>
        </p:spPr>
        <p:txBody>
          <a:bodyPr anchor="b">
            <a:noAutofit/>
          </a:bodyPr>
          <a:lstStyle>
            <a:lvl1pPr marL="0" indent="0">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2387445"/>
            <a:ext cx="5157787" cy="355615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419906"/>
            <a:ext cx="5183188" cy="823912"/>
          </a:xfrm>
        </p:spPr>
        <p:txBody>
          <a:bodyPr anchor="b">
            <a:noAutofit/>
          </a:bodyPr>
          <a:lstStyle>
            <a:lvl1pPr marL="0" indent="0">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387445"/>
            <a:ext cx="5183188" cy="355615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019752F1-C2EB-594D-9C5C-F5CD07776528}"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6163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630121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956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057400"/>
            <a:ext cx="3932237" cy="3886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3521141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F734CA-3782-4992-5F26-7394103D2DA7}"/>
              </a:ext>
            </a:extLst>
          </p:cNvPr>
          <p:cNvPicPr>
            <a:picLocks noChangeAspect="1"/>
          </p:cNvPicPr>
          <p:nvPr userDrawn="1"/>
        </p:nvPicPr>
        <p:blipFill>
          <a:blip r:embed="rId2"/>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E8E62288-A363-B785-95A6-8B9A18D10A4B}"/>
              </a:ext>
            </a:extLst>
          </p:cNvPr>
          <p:cNvSpPr/>
          <p:nvPr userDrawn="1"/>
        </p:nvSpPr>
        <p:spPr>
          <a:xfrm>
            <a:off x="1" y="-1"/>
            <a:ext cx="12192000" cy="5659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4001131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p:nvSpPr>
        <p:spPr>
          <a:xfrm>
            <a:off x="0" y="6172447"/>
            <a:ext cx="12192000" cy="685553"/>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365760"/>
            <a:ext cx="10515600" cy="910519"/>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914400" y="1463040"/>
            <a:ext cx="10515600" cy="448055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019752F1-C2EB-594D-9C5C-F5CD07776528}" type="slidenum">
              <a:rPr lang="en-US" smtClean="0"/>
              <a:pPr/>
              <a:t>‹#›</a:t>
            </a:fld>
            <a:endParaRPr lang="en-US"/>
          </a:p>
        </p:txBody>
      </p:sp>
      <p:pic>
        <p:nvPicPr>
          <p:cNvPr id="7" name="Picture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85106" y="6253009"/>
            <a:ext cx="2105235" cy="552193"/>
          </a:xfrm>
          <a:prstGeom prst="rect">
            <a:avLst/>
          </a:prstGeom>
        </p:spPr>
      </p:pic>
      <p:sp>
        <p:nvSpPr>
          <p:cNvPr id="8" name="Rectangle 7"/>
          <p:cNvSpPr/>
          <p:nvPr userDrawn="1"/>
        </p:nvSpPr>
        <p:spPr>
          <a:xfrm>
            <a:off x="0" y="6172447"/>
            <a:ext cx="12192000" cy="685553"/>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85106" y="6349459"/>
            <a:ext cx="2105235" cy="359293"/>
          </a:xfrm>
          <a:prstGeom prst="rect">
            <a:avLst/>
          </a:prstGeom>
        </p:spPr>
      </p:pic>
    </p:spTree>
    <p:extLst>
      <p:ext uri="{BB962C8B-B14F-4D97-AF65-F5344CB8AC3E}">
        <p14:creationId xmlns:p14="http://schemas.microsoft.com/office/powerpoint/2010/main" val="299394657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2" r:id="rId8"/>
    <p:sldLayoutId id="2147483677" r:id="rId9"/>
    <p:sldLayoutId id="2147483670" r:id="rId10"/>
    <p:sldLayoutId id="2147483674" r:id="rId11"/>
    <p:sldLayoutId id="2147483675" r:id="rId12"/>
    <p:sldLayoutId id="2147483676" r:id="rId13"/>
  </p:sldLayoutIdLst>
  <p:hf hdr="0" ftr="0" dt="0"/>
  <p:txStyles>
    <p:title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buFont typeface="Arial" charset="0"/>
        <a:buNone/>
        <a:tabLst/>
        <a:defRPr sz="2800" kern="1200">
          <a:solidFill>
            <a:schemeClr val="tx2"/>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2"/>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2"/>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video" Target="https://www.youtube.com/embed/9C3xhHN_LQ4?feature=oembed" TargetMode="External"/><Relationship Id="rId5" Type="http://schemas.openxmlformats.org/officeDocument/2006/relationships/image" Target="../media/image15.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13.sv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video" Target="https://www.youtube.com/embed/9C3xhHN_LQ4?feature=oembed" TargetMode="Externa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B0957E-EA61-BCA3-7A70-DC6D8CC0A449}"/>
              </a:ext>
            </a:extLst>
          </p:cNvPr>
          <p:cNvSpPr>
            <a:spLocks noGrp="1"/>
          </p:cNvSpPr>
          <p:nvPr>
            <p:ph type="sldNum" sz="quarter" idx="12"/>
          </p:nvPr>
        </p:nvSpPr>
        <p:spPr/>
        <p:txBody>
          <a:bodyPr/>
          <a:lstStyle/>
          <a:p>
            <a:fld id="{019752F1-C2EB-594D-9C5C-F5CD07776528}" type="slidenum">
              <a:rPr lang="en-US" smtClean="0"/>
              <a:t>1</a:t>
            </a:fld>
            <a:endParaRPr lang="en-US"/>
          </a:p>
        </p:txBody>
      </p:sp>
      <p:sp>
        <p:nvSpPr>
          <p:cNvPr id="3" name="Title 1">
            <a:extLst>
              <a:ext uri="{FF2B5EF4-FFF2-40B4-BE49-F238E27FC236}">
                <a16:creationId xmlns:a16="http://schemas.microsoft.com/office/drawing/2014/main" id="{1C99E001-8F88-E560-ED3F-91E77DDC45FD}"/>
              </a:ext>
            </a:extLst>
          </p:cNvPr>
          <p:cNvSpPr txBox="1">
            <a:spLocks/>
          </p:cNvSpPr>
          <p:nvPr/>
        </p:nvSpPr>
        <p:spPr>
          <a:xfrm>
            <a:off x="584940" y="3036179"/>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a:solidFill>
                  <a:schemeClr val="bg1"/>
                </a:solidFill>
                <a:latin typeface="Calibri"/>
                <a:cs typeface="Arial"/>
              </a:rPr>
              <a:t>the constitution belongs to you!</a:t>
            </a:r>
            <a:endParaRPr lang="en-US" sz="2000" b="0" i="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B2082120-6E6B-9320-113A-CDB006E48122}"/>
              </a:ext>
            </a:extLst>
          </p:cNvPr>
          <p:cNvSpPr/>
          <p:nvPr/>
        </p:nvSpPr>
        <p:spPr>
          <a:xfrm>
            <a:off x="693425" y="2070413"/>
            <a:ext cx="4715482"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5C48226F-FE38-EBA8-5CDB-292F73F91F85}"/>
              </a:ext>
            </a:extLst>
          </p:cNvPr>
          <p:cNvSpPr txBox="1">
            <a:spLocks/>
          </p:cNvSpPr>
          <p:nvPr/>
        </p:nvSpPr>
        <p:spPr>
          <a:xfrm>
            <a:off x="838658" y="2156731"/>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a:solidFill>
                  <a:schemeClr val="bg2"/>
                </a:solidFill>
                <a:latin typeface="Calibri"/>
                <a:cs typeface="Arial"/>
              </a:rPr>
              <a:t>CONSTITUTION DAY 2026</a:t>
            </a:r>
            <a:endParaRPr lang="en-US" sz="2000" b="0" i="1" cap="none">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4B9898A7-9B7D-D181-DFD2-0ABCA88F1733}"/>
              </a:ext>
            </a:extLst>
          </p:cNvPr>
          <p:cNvSpPr txBox="1">
            <a:spLocks/>
          </p:cNvSpPr>
          <p:nvPr/>
        </p:nvSpPr>
        <p:spPr>
          <a:xfrm>
            <a:off x="615936" y="5196875"/>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2000" spc="300">
                <a:solidFill>
                  <a:schemeClr val="accent4"/>
                </a:solidFill>
                <a:latin typeface="Calibri" panose="020F0502020204030204" pitchFamily="34" charset="0"/>
              </a:rPr>
              <a:t>Presented by:</a:t>
            </a:r>
            <a:br>
              <a:rPr lang="en-US" sz="2000" spc="300">
                <a:solidFill>
                  <a:schemeClr val="accent4"/>
                </a:solidFill>
                <a:latin typeface="Calibri" panose="020F0502020204030204" pitchFamily="34" charset="0"/>
              </a:rPr>
            </a:br>
            <a:r>
              <a:rPr lang="en-US" b="0" cap="none">
                <a:solidFill>
                  <a:schemeClr val="bg1"/>
                </a:solidFill>
                <a:latin typeface="Calibri" panose="020F0502020204030204" pitchFamily="34" charset="0"/>
                <a:ea typeface="Calibri" panose="020F0502020204030204" pitchFamily="34" charset="0"/>
                <a:cs typeface="Calibri" panose="020F0502020204030204" pitchFamily="34" charset="0"/>
              </a:rPr>
              <a:t>Name</a:t>
            </a:r>
            <a:br>
              <a:rPr lang="en-US" b="0" cap="none">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b="0" i="1" cap="none">
                <a:solidFill>
                  <a:schemeClr val="bg1"/>
                </a:solidFill>
                <a:latin typeface="Calibri" panose="020F0502020204030204" pitchFamily="34" charset="0"/>
                <a:ea typeface="Calibri" panose="020F0502020204030204" pitchFamily="34" charset="0"/>
                <a:cs typeface="Calibri" panose="020F0502020204030204" pitchFamily="34" charset="0"/>
              </a:rPr>
              <a:t>Title</a:t>
            </a:r>
            <a:endParaRPr lang="en-US" b="0" i="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54107242-D2FF-B9E0-0EF2-6BA785A33D8C}"/>
              </a:ext>
            </a:extLst>
          </p:cNvPr>
          <p:cNvCxnSpPr/>
          <p:nvPr/>
        </p:nvCxnSpPr>
        <p:spPr>
          <a:xfrm>
            <a:off x="712923" y="4774333"/>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1901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E4A22-848C-6F3B-9B27-FB4E78FBE60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F9843AA-7081-8B09-77BC-D84320A50D35}"/>
              </a:ext>
            </a:extLst>
          </p:cNvPr>
          <p:cNvPicPr>
            <a:picLocks noChangeAspect="1"/>
          </p:cNvPicPr>
          <p:nvPr/>
        </p:nvPicPr>
        <p:blipFill>
          <a:blip r:embed="rId4"/>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8BA6C9BB-2E6B-53F5-A2E6-65BC1B5E30FD}"/>
              </a:ext>
            </a:extLst>
          </p:cNvPr>
          <p:cNvSpPr>
            <a:spLocks noGrp="1"/>
          </p:cNvSpPr>
          <p:nvPr>
            <p:ph type="sldNum" sz="quarter" idx="12"/>
          </p:nvPr>
        </p:nvSpPr>
        <p:spPr/>
        <p:txBody>
          <a:bodyPr/>
          <a:lstStyle/>
          <a:p>
            <a:fld id="{019752F1-C2EB-594D-9C5C-F5CD07776528}" type="slidenum">
              <a:rPr lang="en-US" smtClean="0"/>
              <a:t>10</a:t>
            </a:fld>
            <a:endParaRPr lang="en-US"/>
          </a:p>
        </p:txBody>
      </p:sp>
      <p:pic>
        <p:nvPicPr>
          <p:cNvPr id="3" name="Online Media 2" descr="U.S. Constitution Explained for Students | Quick &amp; Easy Summary">
            <a:hlinkClick r:id="" action="ppaction://media"/>
            <a:extLst>
              <a:ext uri="{FF2B5EF4-FFF2-40B4-BE49-F238E27FC236}">
                <a16:creationId xmlns:a16="http://schemas.microsoft.com/office/drawing/2014/main" id="{C93D0197-91E2-0C2B-FC33-7EEF0CECC910}"/>
              </a:ext>
            </a:extLst>
          </p:cNvPr>
          <p:cNvPicPr>
            <a:picLocks noRot="1" noChangeAspect="1"/>
          </p:cNvPicPr>
          <p:nvPr>
            <a:videoFile r:link="rId1"/>
          </p:nvPr>
        </p:nvPicPr>
        <p:blipFill>
          <a:blip r:embed="rId5"/>
          <a:stretch>
            <a:fillRect/>
          </a:stretch>
        </p:blipFill>
        <p:spPr>
          <a:xfrm>
            <a:off x="0" y="0"/>
            <a:ext cx="12192000" cy="6888480"/>
          </a:xfrm>
          <a:prstGeom prst="rect">
            <a:avLst/>
          </a:prstGeom>
        </p:spPr>
      </p:pic>
    </p:spTree>
    <p:extLst>
      <p:ext uri="{BB962C8B-B14F-4D97-AF65-F5344CB8AC3E}">
        <p14:creationId xmlns:p14="http://schemas.microsoft.com/office/powerpoint/2010/main" val="233888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C7BA15-C18A-4F9C-2E6F-A9C2B58F5654}"/>
              </a:ext>
            </a:extLst>
          </p:cNvPr>
          <p:cNvSpPr>
            <a:spLocks noGrp="1"/>
          </p:cNvSpPr>
          <p:nvPr>
            <p:ph type="sldNum" sz="quarter" idx="12"/>
          </p:nvPr>
        </p:nvSpPr>
        <p:spPr/>
        <p:txBody>
          <a:bodyPr/>
          <a:lstStyle/>
          <a:p>
            <a:fld id="{019752F1-C2EB-594D-9C5C-F5CD07776528}" type="slidenum">
              <a:rPr lang="en-US" smtClean="0"/>
              <a:t>11</a:t>
            </a:fld>
            <a:endParaRPr lang="en-US"/>
          </a:p>
        </p:txBody>
      </p:sp>
      <p:sp>
        <p:nvSpPr>
          <p:cNvPr id="3" name="Title 1">
            <a:extLst>
              <a:ext uri="{FF2B5EF4-FFF2-40B4-BE49-F238E27FC236}">
                <a16:creationId xmlns:a16="http://schemas.microsoft.com/office/drawing/2014/main" id="{53A3AF3F-98C1-56AF-0214-FC158F0E1B3D}"/>
              </a:ext>
            </a:extLst>
          </p:cNvPr>
          <p:cNvSpPr txBox="1">
            <a:spLocks/>
          </p:cNvSpPr>
          <p:nvPr/>
        </p:nvSpPr>
        <p:spPr>
          <a:xfrm>
            <a:off x="584940" y="3249392"/>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a:solidFill>
                  <a:schemeClr val="bg1"/>
                </a:solidFill>
                <a:latin typeface="Calibri" panose="020F0502020204030204" pitchFamily="34" charset="0"/>
                <a:cs typeface="Calibri" panose="020F0502020204030204" pitchFamily="34" charset="0"/>
              </a:rPr>
              <a:t>THE CONSTITUTION:</a:t>
            </a:r>
            <a:br>
              <a:rPr lang="en-US" sz="6000" cap="none">
                <a:solidFill>
                  <a:schemeClr val="bg1"/>
                </a:solidFill>
                <a:latin typeface="Calibri" panose="020F0502020204030204" pitchFamily="34" charset="0"/>
                <a:cs typeface="Calibri" panose="020F0502020204030204" pitchFamily="34" charset="0"/>
              </a:rPr>
            </a:br>
            <a:r>
              <a:rPr lang="en-US" sz="6000" cap="none">
                <a:solidFill>
                  <a:schemeClr val="bg1"/>
                </a:solidFill>
                <a:latin typeface="Calibri" panose="020F0502020204030204" pitchFamily="34" charset="0"/>
                <a:cs typeface="Calibri" panose="020F0502020204030204" pitchFamily="34" charset="0"/>
              </a:rPr>
              <a:t>FAIRNESS AND RULES</a:t>
            </a:r>
            <a:endParaRPr lang="en-US" sz="2000" cap="none">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B75A38FE-1F84-CF6C-41AC-5590CD81C9CA}"/>
              </a:ext>
            </a:extLst>
          </p:cNvPr>
          <p:cNvCxnSpPr/>
          <p:nvPr/>
        </p:nvCxnSpPr>
        <p:spPr>
          <a:xfrm>
            <a:off x="712923" y="498754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1C9FEEB-AB54-B48D-4D63-5A85BC97353F}"/>
              </a:ext>
            </a:extLst>
          </p:cNvPr>
          <p:cNvSpPr/>
          <p:nvPr/>
        </p:nvSpPr>
        <p:spPr>
          <a:xfrm>
            <a:off x="693425" y="2283626"/>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C2AC2E11-75BB-FD3D-AE39-F25CB20EE126}"/>
              </a:ext>
            </a:extLst>
          </p:cNvPr>
          <p:cNvSpPr txBox="1">
            <a:spLocks/>
          </p:cNvSpPr>
          <p:nvPr/>
        </p:nvSpPr>
        <p:spPr>
          <a:xfrm>
            <a:off x="914858" y="2369944"/>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a:solidFill>
                  <a:schemeClr val="bg2"/>
                </a:solidFill>
                <a:latin typeface="Calibri"/>
                <a:cs typeface="Arial"/>
              </a:rPr>
              <a:t>TODAY’S BIG IDEAS</a:t>
            </a:r>
            <a:endParaRPr lang="en-US" sz="2000" b="0" i="1" cap="none">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66045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FDCAC1-560C-6DEF-CA9C-642537ED701C}"/>
              </a:ext>
            </a:extLst>
          </p:cNvPr>
          <p:cNvSpPr>
            <a:spLocks noGrp="1"/>
          </p:cNvSpPr>
          <p:nvPr>
            <p:ph type="sldNum" sz="quarter" idx="12"/>
          </p:nvPr>
        </p:nvSpPr>
        <p:spPr/>
        <p:txBody>
          <a:bodyPr/>
          <a:lstStyle/>
          <a:p>
            <a:fld id="{019752F1-C2EB-594D-9C5C-F5CD07776528}" type="slidenum">
              <a:rPr lang="en-US" smtClean="0"/>
              <a:t>12</a:t>
            </a:fld>
            <a:endParaRPr lang="en-US"/>
          </a:p>
        </p:txBody>
      </p:sp>
      <p:sp>
        <p:nvSpPr>
          <p:cNvPr id="3" name="Title 1">
            <a:extLst>
              <a:ext uri="{FF2B5EF4-FFF2-40B4-BE49-F238E27FC236}">
                <a16:creationId xmlns:a16="http://schemas.microsoft.com/office/drawing/2014/main" id="{58561566-F132-EC95-FB38-FC1719A63DAE}"/>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The same punishment?</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36E6918A-E2A0-DCCF-47FA-1E51BC8619B9}"/>
              </a:ext>
            </a:extLst>
          </p:cNvPr>
          <p:cNvSpPr txBox="1"/>
          <p:nvPr/>
        </p:nvSpPr>
        <p:spPr>
          <a:xfrm>
            <a:off x="613370" y="1943657"/>
            <a:ext cx="1058803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Two students break the same classroom rule. One gets a warning; the other loses recess for three days. The teacher does not explain why.</a:t>
            </a:r>
          </a:p>
          <a:p>
            <a:endPar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a:p>
            <a:r>
              <a:rPr lang="en-US" sz="3200" b="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QUESTIONS TO CONSIDER:</a:t>
            </a:r>
          </a:p>
          <a:p>
            <a:pPr marL="457200" indent="-45720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Is it fair for consequences to be different? </a:t>
            </a:r>
          </a:p>
          <a:p>
            <a:pPr marL="457200" indent="-45720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What information might matter?</a:t>
            </a:r>
          </a:p>
        </p:txBody>
      </p:sp>
      <p:cxnSp>
        <p:nvCxnSpPr>
          <p:cNvPr id="5" name="Straight Connector 4">
            <a:extLst>
              <a:ext uri="{FF2B5EF4-FFF2-40B4-BE49-F238E27FC236}">
                <a16:creationId xmlns:a16="http://schemas.microsoft.com/office/drawing/2014/main" id="{17FAF40A-7015-5CC5-718B-5FCC37A4AE5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2773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F83F7F-B024-3001-508B-28F5EADC38AF}"/>
              </a:ext>
            </a:extLst>
          </p:cNvPr>
          <p:cNvSpPr>
            <a:spLocks noGrp="1"/>
          </p:cNvSpPr>
          <p:nvPr>
            <p:ph type="sldNum" sz="quarter" idx="12"/>
          </p:nvPr>
        </p:nvSpPr>
        <p:spPr/>
        <p:txBody>
          <a:bodyPr/>
          <a:lstStyle/>
          <a:p>
            <a:fld id="{019752F1-C2EB-594D-9C5C-F5CD07776528}" type="slidenum">
              <a:rPr lang="en-US" smtClean="0"/>
              <a:t>13</a:t>
            </a:fld>
            <a:endParaRPr lang="en-US"/>
          </a:p>
        </p:txBody>
      </p:sp>
      <p:sp>
        <p:nvSpPr>
          <p:cNvPr id="3" name="Title 1">
            <a:extLst>
              <a:ext uri="{FF2B5EF4-FFF2-40B4-BE49-F238E27FC236}">
                <a16:creationId xmlns:a16="http://schemas.microsoft.com/office/drawing/2014/main" id="{B9CF7676-9B53-9B75-BA91-0003189BA4D0}"/>
              </a:ext>
            </a:extLst>
          </p:cNvPr>
          <p:cNvSpPr txBox="1">
            <a:spLocks/>
          </p:cNvSpPr>
          <p:nvPr/>
        </p:nvSpPr>
        <p:spPr>
          <a:xfrm>
            <a:off x="584940" y="3249392"/>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a:solidFill>
                  <a:schemeClr val="bg1"/>
                </a:solidFill>
                <a:latin typeface="Calibri" panose="020F0502020204030204" pitchFamily="34" charset="0"/>
                <a:cs typeface="Calibri" panose="020F0502020204030204" pitchFamily="34" charset="0"/>
              </a:rPr>
              <a:t>THE CONSTITUTION: THE RULE OF LAW</a:t>
            </a:r>
            <a:endParaRPr lang="en-US" sz="2000" cap="none">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21B72D8-DD49-0FFB-7003-DAE713A01CC9}"/>
              </a:ext>
            </a:extLst>
          </p:cNvPr>
          <p:cNvCxnSpPr/>
          <p:nvPr/>
        </p:nvCxnSpPr>
        <p:spPr>
          <a:xfrm>
            <a:off x="712923" y="498754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D2C22ED-A9C9-0F8F-06A8-ABA6584D9044}"/>
              </a:ext>
            </a:extLst>
          </p:cNvPr>
          <p:cNvSpPr/>
          <p:nvPr/>
        </p:nvSpPr>
        <p:spPr>
          <a:xfrm>
            <a:off x="693425" y="2283626"/>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078FC356-28F0-5FDC-107B-6FA52207EA42}"/>
              </a:ext>
            </a:extLst>
          </p:cNvPr>
          <p:cNvSpPr txBox="1">
            <a:spLocks/>
          </p:cNvSpPr>
          <p:nvPr/>
        </p:nvSpPr>
        <p:spPr>
          <a:xfrm>
            <a:off x="914858" y="2369944"/>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a:solidFill>
                  <a:schemeClr val="bg2"/>
                </a:solidFill>
                <a:latin typeface="Calibri"/>
                <a:cs typeface="Arial"/>
              </a:rPr>
              <a:t>TODAY’S BIG IDEAS</a:t>
            </a:r>
            <a:endParaRPr lang="en-US" sz="2000" b="0" i="1" cap="none">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8468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4BF135-B5E1-8D79-FD99-FC7946B437C4}"/>
              </a:ext>
            </a:extLst>
          </p:cNvPr>
          <p:cNvSpPr>
            <a:spLocks noGrp="1"/>
          </p:cNvSpPr>
          <p:nvPr>
            <p:ph type="sldNum" sz="quarter" idx="12"/>
          </p:nvPr>
        </p:nvSpPr>
        <p:spPr/>
        <p:txBody>
          <a:bodyPr/>
          <a:lstStyle/>
          <a:p>
            <a:fld id="{019752F1-C2EB-594D-9C5C-F5CD07776528}" type="slidenum">
              <a:rPr lang="en-US" smtClean="0"/>
              <a:t>14</a:t>
            </a:fld>
            <a:endParaRPr lang="en-US"/>
          </a:p>
        </p:txBody>
      </p:sp>
      <p:sp>
        <p:nvSpPr>
          <p:cNvPr id="3" name="Title 1">
            <a:extLst>
              <a:ext uri="{FF2B5EF4-FFF2-40B4-BE49-F238E27FC236}">
                <a16:creationId xmlns:a16="http://schemas.microsoft.com/office/drawing/2014/main" id="{68FCFC9B-1BA5-2FF8-C1E4-705788148E0B}"/>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Fair rules for everyone?</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A46EA9F4-BEC2-73EF-FE45-A70010E98682}"/>
              </a:ext>
            </a:extLst>
          </p:cNvPr>
          <p:cNvSpPr txBox="1"/>
          <p:nvPr/>
        </p:nvSpPr>
        <p:spPr>
          <a:xfrm>
            <a:off x="613370" y="1943657"/>
            <a:ext cx="1058803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A student brings a board game to school to play with a group of friends after school. Before they begin, everyone agrees: each player gets one turn and rolls the dice once. Halfway through the game, the student who brought the game is losing and says, “Since this is my game board, I have decided that I get to roll twice on each of my turns.”</a:t>
            </a:r>
          </a:p>
        </p:txBody>
      </p:sp>
      <p:cxnSp>
        <p:nvCxnSpPr>
          <p:cNvPr id="5" name="Straight Connector 4">
            <a:extLst>
              <a:ext uri="{FF2B5EF4-FFF2-40B4-BE49-F238E27FC236}">
                <a16:creationId xmlns:a16="http://schemas.microsoft.com/office/drawing/2014/main" id="{501B3026-5FC6-526F-44F3-5EE3065F735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9467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C741F8-F06C-FC12-849E-440500849CFA}"/>
              </a:ext>
            </a:extLst>
          </p:cNvPr>
          <p:cNvSpPr>
            <a:spLocks noGrp="1"/>
          </p:cNvSpPr>
          <p:nvPr>
            <p:ph type="sldNum" sz="quarter" idx="12"/>
          </p:nvPr>
        </p:nvSpPr>
        <p:spPr/>
        <p:txBody>
          <a:bodyPr/>
          <a:lstStyle/>
          <a:p>
            <a:fld id="{019752F1-C2EB-594D-9C5C-F5CD07776528}" type="slidenum">
              <a:rPr lang="en-US" smtClean="0"/>
              <a:t>15</a:t>
            </a:fld>
            <a:endParaRPr lang="en-US"/>
          </a:p>
        </p:txBody>
      </p:sp>
      <p:sp>
        <p:nvSpPr>
          <p:cNvPr id="3" name="Title 1">
            <a:extLst>
              <a:ext uri="{FF2B5EF4-FFF2-40B4-BE49-F238E27FC236}">
                <a16:creationId xmlns:a16="http://schemas.microsoft.com/office/drawing/2014/main" id="{E01EB36D-5FF3-66CA-4ECF-3C8EE5C61595}"/>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Fair rules for everyone?</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48BF56DF-4624-2FAE-EC04-3C316374B1BB}"/>
              </a:ext>
            </a:extLst>
          </p:cNvPr>
          <p:cNvSpPr txBox="1"/>
          <p:nvPr/>
        </p:nvSpPr>
        <p:spPr>
          <a:xfrm>
            <a:off x="613370" y="1943657"/>
            <a:ext cx="1058803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QUESTIONS TO CONSIDER:</a:t>
            </a:r>
          </a:p>
          <a:p>
            <a:pPr marL="457200" indent="-45720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Is that fair?</a:t>
            </a:r>
          </a:p>
          <a:p>
            <a:pPr marL="457200" indent="-45720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Does owning the game mean that student should get different rules?</a:t>
            </a:r>
          </a:p>
          <a:p>
            <a:pPr marL="457200" indent="-45720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If the group wants to change a rule, what would be a fair way to do it?</a:t>
            </a:r>
          </a:p>
          <a:p>
            <a:endPar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5" name="Straight Connector 4">
            <a:extLst>
              <a:ext uri="{FF2B5EF4-FFF2-40B4-BE49-F238E27FC236}">
                <a16:creationId xmlns:a16="http://schemas.microsoft.com/office/drawing/2014/main" id="{3473D513-4455-19A9-CAFF-E7691755FA18}"/>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876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A281EF-37EA-DDCF-9036-B5C18364F06C}"/>
              </a:ext>
            </a:extLst>
          </p:cNvPr>
          <p:cNvSpPr>
            <a:spLocks noGrp="1"/>
          </p:cNvSpPr>
          <p:nvPr>
            <p:ph type="sldNum" sz="quarter" idx="12"/>
          </p:nvPr>
        </p:nvSpPr>
        <p:spPr/>
        <p:txBody>
          <a:bodyPr/>
          <a:lstStyle/>
          <a:p>
            <a:fld id="{019752F1-C2EB-594D-9C5C-F5CD07776528}" type="slidenum">
              <a:rPr lang="en-US" smtClean="0"/>
              <a:t>16</a:t>
            </a:fld>
            <a:endParaRPr lang="en-US"/>
          </a:p>
        </p:txBody>
      </p:sp>
      <p:sp>
        <p:nvSpPr>
          <p:cNvPr id="3" name="Title 1">
            <a:extLst>
              <a:ext uri="{FF2B5EF4-FFF2-40B4-BE49-F238E27FC236}">
                <a16:creationId xmlns:a16="http://schemas.microsoft.com/office/drawing/2014/main" id="{FAA65685-E0E9-E0D9-07BF-64F5A167A1FC}"/>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The Constitution can change</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2A9717EE-ED7B-7D95-9076-A2E41B82B1F0}"/>
              </a:ext>
            </a:extLst>
          </p:cNvPr>
          <p:cNvSpPr txBox="1"/>
          <p:nvPr/>
        </p:nvSpPr>
        <p:spPr>
          <a:xfrm>
            <a:off x="613370" y="1943657"/>
            <a:ext cx="1058803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The people who wrote it knew the country would change.</a:t>
            </a:r>
          </a:p>
          <a:p>
            <a:pPr marL="285750" indent="-28575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They created a way to add new amendments (changes).</a:t>
            </a:r>
          </a:p>
          <a:p>
            <a:pPr marL="285750" indent="-28575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The Constitution has been amended 27 times.</a:t>
            </a:r>
          </a:p>
          <a:p>
            <a:pPr marL="285750" indent="-28575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Some amendments expanded rights and opportunities for more people.</a:t>
            </a:r>
          </a:p>
          <a:p>
            <a:pPr marL="285750" indent="-285750">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Every generation helps shape America’s future.</a:t>
            </a:r>
          </a:p>
        </p:txBody>
      </p:sp>
      <p:cxnSp>
        <p:nvCxnSpPr>
          <p:cNvPr id="5" name="Straight Connector 4">
            <a:extLst>
              <a:ext uri="{FF2B5EF4-FFF2-40B4-BE49-F238E27FC236}">
                <a16:creationId xmlns:a16="http://schemas.microsoft.com/office/drawing/2014/main" id="{885DB19B-43C8-6B61-6069-C83BFF85EAD4}"/>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88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E49118-52DF-3019-6D92-1350ECD09C89}"/>
              </a:ext>
            </a:extLst>
          </p:cNvPr>
          <p:cNvSpPr>
            <a:spLocks noGrp="1"/>
          </p:cNvSpPr>
          <p:nvPr>
            <p:ph type="sldNum" sz="quarter" idx="12"/>
          </p:nvPr>
        </p:nvSpPr>
        <p:spPr/>
        <p:txBody>
          <a:bodyPr/>
          <a:lstStyle/>
          <a:p>
            <a:fld id="{019752F1-C2EB-594D-9C5C-F5CD07776528}" type="slidenum">
              <a:rPr lang="en-US" smtClean="0"/>
              <a:t>17</a:t>
            </a:fld>
            <a:endParaRPr lang="en-US"/>
          </a:p>
        </p:txBody>
      </p:sp>
      <p:sp>
        <p:nvSpPr>
          <p:cNvPr id="3" name="Title 1">
            <a:extLst>
              <a:ext uri="{FF2B5EF4-FFF2-40B4-BE49-F238E27FC236}">
                <a16:creationId xmlns:a16="http://schemas.microsoft.com/office/drawing/2014/main" id="{419B8B9C-6006-F0B1-DE9C-98CEB6C3E66C}"/>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Protecting the Constitution</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6BE0B2E3-BA79-4048-5291-A651D65E70B5}"/>
              </a:ext>
            </a:extLst>
          </p:cNvPr>
          <p:cNvSpPr txBox="1"/>
          <p:nvPr/>
        </p:nvSpPr>
        <p:spPr>
          <a:xfrm>
            <a:off x="613370" y="1943657"/>
            <a:ext cx="6339880" cy="2701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ts val="5200"/>
              </a:lnSpc>
              <a:buFont typeface="Wingdings"/>
              <a:buChar char="ü"/>
            </a:pPr>
            <a:r>
              <a:rPr lang="en-US" sz="3200">
                <a:solidFill>
                  <a:schemeClr val="bg1"/>
                </a:solidFill>
                <a:latin typeface="Calibri Light"/>
                <a:ea typeface="Calibri Light"/>
                <a:cs typeface="Calibri Light"/>
              </a:rPr>
              <a:t>Treating people fairly</a:t>
            </a:r>
            <a:endParaRPr lang="en-US" sz="3200">
              <a:solidFill>
                <a:schemeClr val="bg1"/>
              </a:solidFill>
              <a:ea typeface="Calibri Light"/>
              <a:cs typeface="Arial"/>
            </a:endParaRPr>
          </a:p>
          <a:p>
            <a:pPr marL="457200" indent="-457200">
              <a:lnSpc>
                <a:spcPts val="5200"/>
              </a:lnSpc>
              <a:buFont typeface="Wingdings"/>
              <a:buChar char="ü"/>
            </a:pPr>
            <a:r>
              <a:rPr lang="en-US" sz="3200">
                <a:solidFill>
                  <a:schemeClr val="bg1"/>
                </a:solidFill>
                <a:latin typeface="Calibri Light"/>
                <a:ea typeface="Calibri Light"/>
                <a:cs typeface="Calibri Light"/>
              </a:rPr>
              <a:t>Listening to different viewpoints</a:t>
            </a:r>
          </a:p>
          <a:p>
            <a:pPr marL="457200" indent="-457200">
              <a:lnSpc>
                <a:spcPts val="5200"/>
              </a:lnSpc>
              <a:buFont typeface="Wingdings"/>
              <a:buChar char="ü"/>
            </a:pPr>
            <a:r>
              <a:rPr lang="en-US" sz="3200">
                <a:solidFill>
                  <a:schemeClr val="bg1"/>
                </a:solidFill>
                <a:latin typeface="Calibri Light"/>
                <a:ea typeface="Calibri Light"/>
                <a:cs typeface="Calibri Light"/>
              </a:rPr>
              <a:t>Speaking up respectfully</a:t>
            </a:r>
          </a:p>
          <a:p>
            <a:pPr marL="457200" indent="-457200">
              <a:lnSpc>
                <a:spcPts val="5200"/>
              </a:lnSpc>
              <a:buFont typeface="Wingdings"/>
              <a:buChar char="ü"/>
            </a:pPr>
            <a:r>
              <a:rPr lang="en-US" sz="3200">
                <a:solidFill>
                  <a:schemeClr val="bg1"/>
                </a:solidFill>
                <a:latin typeface="Calibri Light"/>
                <a:ea typeface="Calibri Light"/>
                <a:cs typeface="Calibri Light"/>
              </a:rPr>
              <a:t>Solving disagreements peacefully</a:t>
            </a:r>
          </a:p>
        </p:txBody>
      </p:sp>
      <p:cxnSp>
        <p:nvCxnSpPr>
          <p:cNvPr id="5" name="Straight Connector 4">
            <a:extLst>
              <a:ext uri="{FF2B5EF4-FFF2-40B4-BE49-F238E27FC236}">
                <a16:creationId xmlns:a16="http://schemas.microsoft.com/office/drawing/2014/main" id="{C36CA79B-59BF-2C8E-9B81-768C7647E4A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49B685A-0F05-0BA9-0432-251EC7877197}"/>
              </a:ext>
            </a:extLst>
          </p:cNvPr>
          <p:cNvSpPr txBox="1"/>
          <p:nvPr/>
        </p:nvSpPr>
        <p:spPr>
          <a:xfrm>
            <a:off x="6917036" y="1943657"/>
            <a:ext cx="5274964" cy="20344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ts val="5200"/>
              </a:lnSpc>
              <a:buFont typeface="Wingdings"/>
              <a:buChar char="ü"/>
            </a:pPr>
            <a:r>
              <a:rPr lang="en-US" sz="3200">
                <a:solidFill>
                  <a:schemeClr val="bg1"/>
                </a:solidFill>
                <a:latin typeface="Calibri Light"/>
                <a:ea typeface="Calibri Light"/>
                <a:cs typeface="Calibri Light"/>
              </a:rPr>
              <a:t>Helping our community</a:t>
            </a:r>
          </a:p>
          <a:p>
            <a:pPr marL="457200" indent="-457200">
              <a:lnSpc>
                <a:spcPts val="5200"/>
              </a:lnSpc>
              <a:buFont typeface="Wingdings"/>
              <a:buChar char="ü"/>
            </a:pPr>
            <a:r>
              <a:rPr lang="en-US" sz="3200">
                <a:solidFill>
                  <a:schemeClr val="bg1"/>
                </a:solidFill>
                <a:latin typeface="Calibri Light"/>
                <a:ea typeface="Calibri Light"/>
                <a:cs typeface="Calibri Light"/>
              </a:rPr>
              <a:t>Learning about our rights</a:t>
            </a:r>
            <a:endParaRPr lang="en-US" sz="3200">
              <a:solidFill>
                <a:schemeClr val="bg1"/>
              </a:solidFill>
            </a:endParaRPr>
          </a:p>
          <a:p>
            <a:pPr marL="457200" indent="-457200">
              <a:lnSpc>
                <a:spcPts val="5200"/>
              </a:lnSpc>
              <a:buFont typeface="Wingdings"/>
              <a:buChar char="ü"/>
            </a:pPr>
            <a:r>
              <a:rPr lang="en-US" sz="3200">
                <a:solidFill>
                  <a:schemeClr val="bg1"/>
                </a:solidFill>
                <a:latin typeface="Calibri Light"/>
                <a:ea typeface="Calibri Light"/>
                <a:cs typeface="Calibri Light"/>
              </a:rPr>
              <a:t>Voting when we are 18</a:t>
            </a:r>
          </a:p>
        </p:txBody>
      </p:sp>
      <p:sp>
        <p:nvSpPr>
          <p:cNvPr id="7" name="TextBox 6">
            <a:extLst>
              <a:ext uri="{FF2B5EF4-FFF2-40B4-BE49-F238E27FC236}">
                <a16:creationId xmlns:a16="http://schemas.microsoft.com/office/drawing/2014/main" id="{256B33CA-00B5-34E9-37AE-896F75E92D1D}"/>
              </a:ext>
            </a:extLst>
          </p:cNvPr>
          <p:cNvSpPr txBox="1"/>
          <p:nvPr/>
        </p:nvSpPr>
        <p:spPr>
          <a:xfrm>
            <a:off x="590609" y="4831651"/>
            <a:ext cx="1093463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Which one could you do today?</a:t>
            </a:r>
          </a:p>
        </p:txBody>
      </p:sp>
    </p:spTree>
    <p:extLst>
      <p:ext uri="{BB962C8B-B14F-4D97-AF65-F5344CB8AC3E}">
        <p14:creationId xmlns:p14="http://schemas.microsoft.com/office/powerpoint/2010/main" val="15202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8D3BA2-8EA5-BC9C-1271-87F75982D1CA}"/>
              </a:ext>
            </a:extLst>
          </p:cNvPr>
          <p:cNvSpPr>
            <a:spLocks noGrp="1"/>
          </p:cNvSpPr>
          <p:nvPr>
            <p:ph type="sldNum" sz="quarter" idx="12"/>
          </p:nvPr>
        </p:nvSpPr>
        <p:spPr/>
        <p:txBody>
          <a:bodyPr/>
          <a:lstStyle/>
          <a:p>
            <a:fld id="{019752F1-C2EB-594D-9C5C-F5CD07776528}" type="slidenum">
              <a:rPr lang="en-US" smtClean="0"/>
              <a:t>18</a:t>
            </a:fld>
            <a:endParaRPr lang="en-US"/>
          </a:p>
        </p:txBody>
      </p:sp>
      <p:sp>
        <p:nvSpPr>
          <p:cNvPr id="3" name="Title 1">
            <a:extLst>
              <a:ext uri="{FF2B5EF4-FFF2-40B4-BE49-F238E27FC236}">
                <a16:creationId xmlns:a16="http://schemas.microsoft.com/office/drawing/2014/main" id="{FEE1A06F-F58A-B5C0-3FE9-8AF1780D914A}"/>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The Constitution belongs to you!</a:t>
            </a:r>
            <a:endParaRPr lang="en-US" sz="4400" cap="none">
              <a:solidFill>
                <a:schemeClr val="bg1"/>
              </a:solidFill>
              <a:latin typeface="Calibri"/>
              <a:ea typeface="Calibri"/>
              <a:cs typeface="Calibri"/>
            </a:endParaRPr>
          </a:p>
        </p:txBody>
      </p:sp>
      <p:cxnSp>
        <p:nvCxnSpPr>
          <p:cNvPr id="4" name="Straight Connector 3">
            <a:extLst>
              <a:ext uri="{FF2B5EF4-FFF2-40B4-BE49-F238E27FC236}">
                <a16:creationId xmlns:a16="http://schemas.microsoft.com/office/drawing/2014/main" id="{F4D3E280-6019-1BA6-760E-5508530B392D}"/>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B6A954E-E4B9-1439-2909-A70C06C24AE3}"/>
              </a:ext>
            </a:extLst>
          </p:cNvPr>
          <p:cNvSpPr txBox="1"/>
          <p:nvPr/>
        </p:nvSpPr>
        <p:spPr>
          <a:xfrm>
            <a:off x="590610" y="1933705"/>
            <a:ext cx="8820090" cy="3346687"/>
          </a:xfrm>
          <a:prstGeom prst="rect">
            <a:avLst/>
          </a:prstGeom>
          <a:noFill/>
        </p:spPr>
        <p:txBody>
          <a:bodyPr wrap="square" rtlCol="0">
            <a:noAutofit/>
          </a:bodyPr>
          <a:lstStyle/>
          <a:p>
            <a:r>
              <a:rPr lang="en-US" sz="4000" i="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The United States of America is turning 250 years old this year.</a:t>
            </a:r>
          </a:p>
          <a:p>
            <a:br>
              <a:rPr lang="en-US" sz="4000" i="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br>
            <a:r>
              <a:rPr lang="en-US" sz="4000" i="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The next 250 years belong to you!</a:t>
            </a:r>
          </a:p>
          <a:p>
            <a:endParaRPr lang="en-US" sz="4000" i="1">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86231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FDF109-A5AD-8A7C-E502-294ECF6BE4ED}"/>
              </a:ext>
            </a:extLst>
          </p:cNvPr>
          <p:cNvSpPr>
            <a:spLocks noGrp="1"/>
          </p:cNvSpPr>
          <p:nvPr>
            <p:ph type="sldNum" sz="quarter" idx="12"/>
          </p:nvPr>
        </p:nvSpPr>
        <p:spPr/>
        <p:txBody>
          <a:bodyPr/>
          <a:lstStyle/>
          <a:p>
            <a:fld id="{019752F1-C2EB-594D-9C5C-F5CD07776528}" type="slidenum">
              <a:rPr lang="en-US" smtClean="0"/>
              <a:t>19</a:t>
            </a:fld>
            <a:endParaRPr lang="en-US"/>
          </a:p>
        </p:txBody>
      </p:sp>
      <p:sp>
        <p:nvSpPr>
          <p:cNvPr id="3" name="Title 1">
            <a:extLst>
              <a:ext uri="{FF2B5EF4-FFF2-40B4-BE49-F238E27FC236}">
                <a16:creationId xmlns:a16="http://schemas.microsoft.com/office/drawing/2014/main" id="{8E7131DA-1C94-53EF-357F-948272D9AC1E}"/>
              </a:ext>
            </a:extLst>
          </p:cNvPr>
          <p:cNvSpPr txBox="1">
            <a:spLocks/>
          </p:cNvSpPr>
          <p:nvPr/>
        </p:nvSpPr>
        <p:spPr>
          <a:xfrm>
            <a:off x="584940" y="2506442"/>
            <a:ext cx="9302010"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a:solidFill>
                  <a:schemeClr val="bg1"/>
                </a:solidFill>
                <a:latin typeface="Calibri" panose="020F0502020204030204" pitchFamily="34" charset="0"/>
                <a:cs typeface="Calibri" panose="020F0502020204030204" pitchFamily="34" charset="0"/>
              </a:rPr>
              <a:t>HOW LAWYERS HELP </a:t>
            </a:r>
            <a:br>
              <a:rPr lang="en-US" sz="6000" cap="none">
                <a:solidFill>
                  <a:schemeClr val="bg1"/>
                </a:solidFill>
                <a:latin typeface="Calibri" panose="020F0502020204030204" pitchFamily="34" charset="0"/>
                <a:cs typeface="Calibri" panose="020F0502020204030204" pitchFamily="34" charset="0"/>
              </a:rPr>
            </a:br>
            <a:r>
              <a:rPr lang="en-US" sz="6000" cap="none">
                <a:solidFill>
                  <a:schemeClr val="bg1"/>
                </a:solidFill>
                <a:latin typeface="Calibri" panose="020F0502020204030204" pitchFamily="34" charset="0"/>
                <a:cs typeface="Calibri" panose="020F0502020204030204" pitchFamily="34" charset="0"/>
              </a:rPr>
              <a:t>MAKE THE CONSTITUTION’S PROMISES REAL</a:t>
            </a:r>
            <a:endParaRPr lang="en-US" sz="2000" cap="none">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2398B84C-096D-F2B7-CDD4-B4441AE4780A}"/>
              </a:ext>
            </a:extLst>
          </p:cNvPr>
          <p:cNvCxnSpPr/>
          <p:nvPr/>
        </p:nvCxnSpPr>
        <p:spPr>
          <a:xfrm>
            <a:off x="712923" y="5006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41A50FA-A772-1276-52D6-104F51785743}"/>
              </a:ext>
            </a:extLst>
          </p:cNvPr>
          <p:cNvSpPr/>
          <p:nvPr/>
        </p:nvSpPr>
        <p:spPr>
          <a:xfrm>
            <a:off x="693425" y="1540676"/>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19F8D47E-5F78-38A9-73C9-5C93210FD710}"/>
              </a:ext>
            </a:extLst>
          </p:cNvPr>
          <p:cNvSpPr txBox="1">
            <a:spLocks/>
          </p:cNvSpPr>
          <p:nvPr/>
        </p:nvSpPr>
        <p:spPr>
          <a:xfrm>
            <a:off x="914858" y="1626994"/>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a:solidFill>
                  <a:schemeClr val="bg2"/>
                </a:solidFill>
                <a:latin typeface="Calibri"/>
                <a:cs typeface="Arial"/>
              </a:rPr>
              <a:t>TODAY’S BIG IDEAS</a:t>
            </a:r>
            <a:endParaRPr lang="en-US" sz="2000" b="0" i="1" cap="none">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4412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E30A1F-8F32-38E5-8E22-92F393457EFC}"/>
              </a:ext>
            </a:extLst>
          </p:cNvPr>
          <p:cNvSpPr>
            <a:spLocks noGrp="1"/>
          </p:cNvSpPr>
          <p:nvPr>
            <p:ph type="sldNum" sz="quarter" idx="12"/>
          </p:nvPr>
        </p:nvSpPr>
        <p:spPr/>
        <p:txBody>
          <a:bodyPr/>
          <a:lstStyle/>
          <a:p>
            <a:fld id="{019752F1-C2EB-594D-9C5C-F5CD07776528}" type="slidenum">
              <a:rPr lang="en-US" smtClean="0"/>
              <a:t>2</a:t>
            </a:fld>
            <a:endParaRPr lang="en-US"/>
          </a:p>
        </p:txBody>
      </p:sp>
      <p:sp>
        <p:nvSpPr>
          <p:cNvPr id="3" name="Title 1">
            <a:extLst>
              <a:ext uri="{FF2B5EF4-FFF2-40B4-BE49-F238E27FC236}">
                <a16:creationId xmlns:a16="http://schemas.microsoft.com/office/drawing/2014/main" id="{04167274-E2B3-9178-9031-CC5786582CDB}"/>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Hello, my name is (insert name)</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6698A542-5954-7C5D-1039-A0A72C4F6408}"/>
              </a:ext>
            </a:extLst>
          </p:cNvPr>
          <p:cNvSpPr txBox="1"/>
          <p:nvPr/>
        </p:nvSpPr>
        <p:spPr>
          <a:xfrm>
            <a:off x="613370" y="1943657"/>
            <a:ext cx="7284704" cy="22320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[INSERT JOB TITLE]</a:t>
            </a:r>
          </a:p>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 help people by [INSERT DESCRIPTION]</a:t>
            </a:r>
          </a:p>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A fun fact about me [INSERT RESPONSE]</a:t>
            </a:r>
          </a:p>
        </p:txBody>
      </p:sp>
      <p:cxnSp>
        <p:nvCxnSpPr>
          <p:cNvPr id="5" name="Straight Connector 4">
            <a:extLst>
              <a:ext uri="{FF2B5EF4-FFF2-40B4-BE49-F238E27FC236}">
                <a16:creationId xmlns:a16="http://schemas.microsoft.com/office/drawing/2014/main" id="{58913576-38EA-C9AB-9486-E2F5F4B33808}"/>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Camera 5">
            <a:extLst>
              <a:ext uri="{FF2B5EF4-FFF2-40B4-BE49-F238E27FC236}">
                <a16:creationId xmlns:a16="http://schemas.microsoft.com/office/drawing/2014/main" id="{9FAA2FBE-2703-F60F-9A4E-F9D762ABB281}"/>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3"/>
              </a:ext>
            </a:extLst>
          </a:blip>
          <a:stretch>
            <a:fillRect/>
          </a:stretch>
        </p:blipFill>
        <p:spPr>
          <a:xfrm>
            <a:off x="8610600" y="2030967"/>
            <a:ext cx="2400300" cy="2400300"/>
          </a:xfrm>
          <a:prstGeom prst="ellipse">
            <a:avLst/>
          </a:prstGeom>
        </p:spPr>
      </p:pic>
    </p:spTree>
    <p:extLst>
      <p:ext uri="{BB962C8B-B14F-4D97-AF65-F5344CB8AC3E}">
        <p14:creationId xmlns:p14="http://schemas.microsoft.com/office/powerpoint/2010/main" val="3777903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758ACB-9748-0EF3-B55B-9554ED5B8D5E}"/>
              </a:ext>
            </a:extLst>
          </p:cNvPr>
          <p:cNvSpPr>
            <a:spLocks noGrp="1"/>
          </p:cNvSpPr>
          <p:nvPr>
            <p:ph type="sldNum" sz="quarter" idx="12"/>
          </p:nvPr>
        </p:nvSpPr>
        <p:spPr/>
        <p:txBody>
          <a:bodyPr/>
          <a:lstStyle/>
          <a:p>
            <a:fld id="{019752F1-C2EB-594D-9C5C-F5CD07776528}" type="slidenum">
              <a:rPr lang="en-US" smtClean="0"/>
              <a:t>20</a:t>
            </a:fld>
            <a:endParaRPr lang="en-US"/>
          </a:p>
        </p:txBody>
      </p:sp>
      <p:sp>
        <p:nvSpPr>
          <p:cNvPr id="3" name="Title 1">
            <a:extLst>
              <a:ext uri="{FF2B5EF4-FFF2-40B4-BE49-F238E27FC236}">
                <a16:creationId xmlns:a16="http://schemas.microsoft.com/office/drawing/2014/main" id="{8BB17A91-F728-4E90-8AA8-0CF1C5D99CAB}"/>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Lawyers and the Constitution</a:t>
            </a:r>
            <a:endParaRPr lang="en-US" sz="4400" cap="none">
              <a:solidFill>
                <a:schemeClr val="bg1"/>
              </a:solidFill>
              <a:latin typeface="Calibri"/>
              <a:ea typeface="Calibri"/>
              <a:cs typeface="Calibri"/>
            </a:endParaRPr>
          </a:p>
        </p:txBody>
      </p:sp>
      <p:cxnSp>
        <p:nvCxnSpPr>
          <p:cNvPr id="4" name="Straight Connector 3">
            <a:extLst>
              <a:ext uri="{FF2B5EF4-FFF2-40B4-BE49-F238E27FC236}">
                <a16:creationId xmlns:a16="http://schemas.microsoft.com/office/drawing/2014/main" id="{F2EFB7C0-9FC5-83D0-E59A-7C7DBE42AD5D}"/>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0176D30-6126-258A-8FC8-5D2F6DD12F65}"/>
              </a:ext>
            </a:extLst>
          </p:cNvPr>
          <p:cNvSpPr txBox="1"/>
          <p:nvPr/>
        </p:nvSpPr>
        <p:spPr>
          <a:xfrm>
            <a:off x="590610" y="3227205"/>
            <a:ext cx="11429940" cy="1078096"/>
          </a:xfrm>
          <a:prstGeom prst="rect">
            <a:avLst/>
          </a:prstGeom>
          <a:noFill/>
        </p:spPr>
        <p:txBody>
          <a:bodyPr wrap="square" rtlCol="0">
            <a:noAutofit/>
          </a:bodyPr>
          <a:lstStyle/>
          <a:p>
            <a:r>
              <a:rPr lang="en-US" sz="4000" i="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Lawyers play a role in helping our system work fairly.</a:t>
            </a:r>
          </a:p>
        </p:txBody>
      </p:sp>
      <p:graphicFrame>
        <p:nvGraphicFramePr>
          <p:cNvPr id="6" name="Diagram 5">
            <a:extLst>
              <a:ext uri="{FF2B5EF4-FFF2-40B4-BE49-F238E27FC236}">
                <a16:creationId xmlns:a16="http://schemas.microsoft.com/office/drawing/2014/main" id="{9DE3C9EF-E97F-AEE6-D5E9-87560B4E7853}"/>
              </a:ext>
            </a:extLst>
          </p:cNvPr>
          <p:cNvGraphicFramePr/>
          <p:nvPr>
            <p:extLst>
              <p:ext uri="{D42A27DB-BD31-4B8C-83A1-F6EECF244321}">
                <p14:modId xmlns:p14="http://schemas.microsoft.com/office/powerpoint/2010/main" val="2018012234"/>
              </p:ext>
            </p:extLst>
          </p:nvPr>
        </p:nvGraphicFramePr>
        <p:xfrm>
          <a:off x="712923" y="2130950"/>
          <a:ext cx="10640878" cy="812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5101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ABDAB7-FE05-4809-1975-90074F03B1DF}"/>
              </a:ext>
            </a:extLst>
          </p:cNvPr>
          <p:cNvSpPr>
            <a:spLocks noGrp="1"/>
          </p:cNvSpPr>
          <p:nvPr>
            <p:ph type="sldNum" sz="quarter" idx="12"/>
          </p:nvPr>
        </p:nvSpPr>
        <p:spPr/>
        <p:txBody>
          <a:bodyPr/>
          <a:lstStyle/>
          <a:p>
            <a:fld id="{019752F1-C2EB-594D-9C5C-F5CD07776528}" type="slidenum">
              <a:rPr lang="en-US" smtClean="0"/>
              <a:t>21</a:t>
            </a:fld>
            <a:endParaRPr lang="en-US"/>
          </a:p>
        </p:txBody>
      </p:sp>
      <p:sp>
        <p:nvSpPr>
          <p:cNvPr id="3" name="Title 1">
            <a:extLst>
              <a:ext uri="{FF2B5EF4-FFF2-40B4-BE49-F238E27FC236}">
                <a16:creationId xmlns:a16="http://schemas.microsoft.com/office/drawing/2014/main" id="{2F200CEA-DCDA-60C5-C367-1FF0EB973BFB}"/>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What lawyers do</a:t>
            </a:r>
            <a:endParaRPr lang="en-US" sz="4400" cap="none">
              <a:solidFill>
                <a:schemeClr val="bg1"/>
              </a:solidFill>
              <a:latin typeface="Calibri"/>
              <a:ea typeface="Calibri"/>
              <a:cs typeface="Calibri"/>
            </a:endParaRPr>
          </a:p>
        </p:txBody>
      </p:sp>
      <p:cxnSp>
        <p:nvCxnSpPr>
          <p:cNvPr id="4" name="Straight Connector 3">
            <a:extLst>
              <a:ext uri="{FF2B5EF4-FFF2-40B4-BE49-F238E27FC236}">
                <a16:creationId xmlns:a16="http://schemas.microsoft.com/office/drawing/2014/main" id="{E01F9891-DBB3-31E2-4EDF-D76A68E4F6E2}"/>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Diagram 4">
            <a:extLst>
              <a:ext uri="{FF2B5EF4-FFF2-40B4-BE49-F238E27FC236}">
                <a16:creationId xmlns:a16="http://schemas.microsoft.com/office/drawing/2014/main" id="{D01694A5-5707-8BC6-424E-DB092222E161}"/>
              </a:ext>
            </a:extLst>
          </p:cNvPr>
          <p:cNvGraphicFramePr/>
          <p:nvPr/>
        </p:nvGraphicFramePr>
        <p:xfrm>
          <a:off x="712923" y="2130950"/>
          <a:ext cx="10640878" cy="812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AB4A4EE-269A-27D5-8C8A-3655A695D850}"/>
              </a:ext>
            </a:extLst>
          </p:cNvPr>
          <p:cNvSpPr txBox="1"/>
          <p:nvPr/>
        </p:nvSpPr>
        <p:spPr>
          <a:xfrm>
            <a:off x="613370" y="3244851"/>
            <a:ext cx="6339880" cy="20344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ts val="5200"/>
              </a:lnSpc>
              <a:buFont typeface="Wingdings"/>
              <a:buChar char="ü"/>
            </a:pPr>
            <a:r>
              <a:rPr lang="en-US" sz="3200">
                <a:solidFill>
                  <a:schemeClr val="bg1"/>
                </a:solidFill>
                <a:latin typeface="Calibri Light"/>
                <a:ea typeface="Calibri Light"/>
                <a:cs typeface="Calibri Light"/>
              </a:rPr>
              <a:t>Understand their rights</a:t>
            </a:r>
          </a:p>
          <a:p>
            <a:pPr marL="457200" indent="-457200">
              <a:lnSpc>
                <a:spcPts val="5200"/>
              </a:lnSpc>
              <a:buFont typeface="Wingdings"/>
              <a:buChar char="ü"/>
            </a:pPr>
            <a:r>
              <a:rPr lang="en-US" sz="3200">
                <a:solidFill>
                  <a:schemeClr val="bg1"/>
                </a:solidFill>
                <a:latin typeface="Calibri Light"/>
                <a:ea typeface="Calibri Light"/>
                <a:cs typeface="Calibri Light"/>
              </a:rPr>
              <a:t>Solve problems fairly</a:t>
            </a:r>
          </a:p>
          <a:p>
            <a:pPr marL="457200" indent="-457200">
              <a:lnSpc>
                <a:spcPts val="5200"/>
              </a:lnSpc>
              <a:buFont typeface="Wingdings"/>
              <a:buChar char="ü"/>
            </a:pPr>
            <a:r>
              <a:rPr lang="en-US" sz="3200">
                <a:solidFill>
                  <a:schemeClr val="bg1"/>
                </a:solidFill>
                <a:latin typeface="Calibri Light"/>
                <a:ea typeface="Calibri Light"/>
                <a:cs typeface="Calibri Light"/>
              </a:rPr>
              <a:t>Make sure rules are followed</a:t>
            </a:r>
          </a:p>
        </p:txBody>
      </p:sp>
      <p:sp>
        <p:nvSpPr>
          <p:cNvPr id="7" name="TextBox 6">
            <a:extLst>
              <a:ext uri="{FF2B5EF4-FFF2-40B4-BE49-F238E27FC236}">
                <a16:creationId xmlns:a16="http://schemas.microsoft.com/office/drawing/2014/main" id="{FACB9D6D-1039-787A-96F0-3593F4F7C738}"/>
              </a:ext>
            </a:extLst>
          </p:cNvPr>
          <p:cNvSpPr txBox="1"/>
          <p:nvPr/>
        </p:nvSpPr>
        <p:spPr>
          <a:xfrm>
            <a:off x="6303666" y="3244851"/>
            <a:ext cx="5274964" cy="33681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ts val="5200"/>
              </a:lnSpc>
              <a:buFont typeface="Wingdings"/>
              <a:buChar char="ü"/>
            </a:pPr>
            <a:r>
              <a:rPr lang="en-US" sz="3200">
                <a:solidFill>
                  <a:schemeClr val="bg1"/>
                </a:solidFill>
                <a:latin typeface="Calibri Light"/>
                <a:ea typeface="Calibri Light"/>
                <a:cs typeface="Calibri Light"/>
              </a:rPr>
              <a:t>Stand up for people when something isn't right</a:t>
            </a:r>
          </a:p>
          <a:p>
            <a:pPr marL="457200" indent="-457200">
              <a:lnSpc>
                <a:spcPts val="5200"/>
              </a:lnSpc>
              <a:buFont typeface="Wingdings"/>
              <a:buChar char="ü"/>
            </a:pPr>
            <a:r>
              <a:rPr lang="en-US" sz="3200">
                <a:solidFill>
                  <a:schemeClr val="bg1"/>
                </a:solidFill>
                <a:latin typeface="Calibri Light"/>
                <a:ea typeface="Calibri Light"/>
                <a:cs typeface="Calibri Light"/>
              </a:rPr>
              <a:t>Help keep the promises in the Constitution real</a:t>
            </a:r>
          </a:p>
          <a:p>
            <a:pPr marL="457200" indent="-457200">
              <a:lnSpc>
                <a:spcPts val="5200"/>
              </a:lnSpc>
              <a:buFont typeface="Wingdings"/>
              <a:buChar char="ü"/>
            </a:pPr>
            <a:endParaRPr lang="en-US" sz="3200">
              <a:solidFill>
                <a:schemeClr val="bg1"/>
              </a:solidFill>
              <a:latin typeface="Calibri Light"/>
              <a:ea typeface="Calibri Light"/>
              <a:cs typeface="Calibri Light"/>
            </a:endParaRPr>
          </a:p>
        </p:txBody>
      </p:sp>
    </p:spTree>
    <p:extLst>
      <p:ext uri="{BB962C8B-B14F-4D97-AF65-F5344CB8AC3E}">
        <p14:creationId xmlns:p14="http://schemas.microsoft.com/office/powerpoint/2010/main" val="3068338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E82FAF-33F4-6476-E564-E5EF4F427F9D}"/>
              </a:ext>
            </a:extLst>
          </p:cNvPr>
          <p:cNvSpPr>
            <a:spLocks noGrp="1"/>
          </p:cNvSpPr>
          <p:nvPr>
            <p:ph type="sldNum" sz="quarter" idx="12"/>
          </p:nvPr>
        </p:nvSpPr>
        <p:spPr/>
        <p:txBody>
          <a:bodyPr/>
          <a:lstStyle/>
          <a:p>
            <a:fld id="{019752F1-C2EB-594D-9C5C-F5CD07776528}" type="slidenum">
              <a:rPr lang="en-US" smtClean="0"/>
              <a:t>22</a:t>
            </a:fld>
            <a:endParaRPr lang="en-US"/>
          </a:p>
        </p:txBody>
      </p:sp>
      <p:sp>
        <p:nvSpPr>
          <p:cNvPr id="3" name="Title 1">
            <a:extLst>
              <a:ext uri="{FF2B5EF4-FFF2-40B4-BE49-F238E27FC236}">
                <a16:creationId xmlns:a16="http://schemas.microsoft.com/office/drawing/2014/main" id="{55AFF0B5-7649-66E6-4F8F-D2FB8E3B160F}"/>
              </a:ext>
            </a:extLst>
          </p:cNvPr>
          <p:cNvSpPr txBox="1">
            <a:spLocks/>
          </p:cNvSpPr>
          <p:nvPr/>
        </p:nvSpPr>
        <p:spPr>
          <a:xfrm>
            <a:off x="590610" y="690001"/>
            <a:ext cx="10934639" cy="750947"/>
          </a:xfrm>
          <a:prstGeom prst="rect">
            <a:avLst/>
          </a:prstGeom>
        </p:spPr>
        <p:txBody>
          <a:bodyPr lIns="91440" tIns="45720" rIns="91440" bIns="45720" anchor="t"/>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So many ways to work in Law</a:t>
            </a:r>
            <a:endParaRPr lang="en-US" sz="4400" cap="none">
              <a:solidFill>
                <a:schemeClr val="bg1"/>
              </a:solidFill>
              <a:latin typeface="Calibri"/>
              <a:ea typeface="Calibri"/>
              <a:cs typeface="Calibri"/>
            </a:endParaRPr>
          </a:p>
        </p:txBody>
      </p:sp>
      <p:cxnSp>
        <p:nvCxnSpPr>
          <p:cNvPr id="4" name="Straight Connector 3">
            <a:extLst>
              <a:ext uri="{FF2B5EF4-FFF2-40B4-BE49-F238E27FC236}">
                <a16:creationId xmlns:a16="http://schemas.microsoft.com/office/drawing/2014/main" id="{E9AFC578-115E-D365-05D6-024333493DC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50390B9-AB4E-BEB2-2728-53AF7643EFDF}"/>
              </a:ext>
            </a:extLst>
          </p:cNvPr>
          <p:cNvSpPr txBox="1"/>
          <p:nvPr/>
        </p:nvSpPr>
        <p:spPr>
          <a:xfrm>
            <a:off x="594911" y="1766538"/>
            <a:ext cx="5519365" cy="3231654"/>
          </a:xfrm>
          <a:prstGeom prst="rect">
            <a:avLst/>
          </a:prstGeom>
          <a:noFill/>
        </p:spPr>
        <p:txBody>
          <a:bodyPr wrap="square" lIns="91440" tIns="45720" rIns="91440" bIns="45720" anchor="t">
            <a:spAutoFit/>
          </a:bodyPr>
          <a:lstStyle/>
          <a:p>
            <a:r>
              <a:rPr lang="en-US" sz="2000">
                <a:solidFill>
                  <a:schemeClr val="bg1"/>
                </a:solidFill>
                <a:latin typeface="Calibri Light"/>
                <a:ea typeface="Calibri Light"/>
                <a:cs typeface="Calibri Light"/>
              </a:rPr>
              <a:t>⚖️ </a:t>
            </a:r>
            <a:r>
              <a:rPr lang="en-US" sz="2800" b="1">
                <a:solidFill>
                  <a:schemeClr val="bg1"/>
                </a:solidFill>
                <a:latin typeface="Calibri" panose="020F0502020204030204" pitchFamily="34" charset="0"/>
                <a:ea typeface="Calibri Light"/>
                <a:cs typeface="Calibri" panose="020F0502020204030204" pitchFamily="34" charset="0"/>
              </a:rPr>
              <a:t>Lawyer</a:t>
            </a:r>
            <a:endParaRPr lang="en-US" sz="2800" b="1">
              <a:solidFill>
                <a:schemeClr val="bg1"/>
              </a:solidFill>
              <a:latin typeface="Calibri" panose="020F0502020204030204" pitchFamily="34" charset="0"/>
              <a:ea typeface="Calibri Light" panose="020F0302020204030204" pitchFamily="34" charset="0"/>
              <a:cs typeface="Calibri" panose="020F0502020204030204" pitchFamily="34" charset="0"/>
            </a:endParaRPr>
          </a:p>
          <a:p>
            <a:r>
              <a:rPr lang="en-US" sz="2400">
                <a:solidFill>
                  <a:schemeClr val="accent4"/>
                </a:solidFill>
                <a:latin typeface="Calibri Light"/>
                <a:ea typeface="Calibri Light"/>
                <a:cs typeface="Calibri Light"/>
              </a:rPr>
              <a:t>Helps people solve legal problems</a:t>
            </a:r>
            <a:endParaRPr lang="en-US" sz="2400">
              <a:solidFill>
                <a:schemeClr val="accent4"/>
              </a:solidFill>
              <a:latin typeface="Calibri Light" panose="020F0302020204030204" pitchFamily="34" charset="0"/>
              <a:ea typeface="Calibri Light" panose="020F0302020204030204" pitchFamily="34" charset="0"/>
              <a:cs typeface="Calibri Light" panose="020F0302020204030204" pitchFamily="34" charset="0"/>
            </a:endParaRPr>
          </a:p>
          <a:p>
            <a:br>
              <a:rPr lang="en-US" sz="2400" b="1">
                <a:latin typeface="Calibri" panose="020F0502020204030204" pitchFamily="34" charset="0"/>
                <a:ea typeface="Calibri Light" panose="020F0302020204030204" pitchFamily="34" charset="0"/>
                <a:cs typeface="Calibri" panose="020F0502020204030204" pitchFamily="34" charset="0"/>
              </a:rPr>
            </a:br>
            <a:r>
              <a:rPr lang="en-US" sz="2400" b="1">
                <a:solidFill>
                  <a:schemeClr val="bg1"/>
                </a:solidFill>
                <a:latin typeface="Calibri" panose="020F0502020204030204" pitchFamily="34" charset="0"/>
                <a:ea typeface="Calibri Light"/>
                <a:cs typeface="Calibri" panose="020F0502020204030204" pitchFamily="34" charset="0"/>
              </a:rPr>
              <a:t> </a:t>
            </a:r>
            <a:r>
              <a:rPr lang="en-US" sz="2400" b="1">
                <a:solidFill>
                  <a:schemeClr val="bg1"/>
                </a:solidFill>
                <a:latin typeface="Calibri" panose="020F0502020204030204" pitchFamily="34" charset="0"/>
                <a:ea typeface="+mn-lt"/>
                <a:cs typeface="Calibri" panose="020F0502020204030204" pitchFamily="34" charset="0"/>
              </a:rPr>
              <a:t>👩‍⚖️ </a:t>
            </a:r>
            <a:r>
              <a:rPr lang="en-US" sz="2800" b="1">
                <a:solidFill>
                  <a:schemeClr val="bg1"/>
                </a:solidFill>
                <a:latin typeface="Calibri" panose="020F0502020204030204" pitchFamily="34" charset="0"/>
                <a:ea typeface="Calibri Light"/>
                <a:cs typeface="Calibri" panose="020F0502020204030204" pitchFamily="34" charset="0"/>
              </a:rPr>
              <a:t>Judge</a:t>
            </a:r>
            <a:endParaRPr lang="en-US" sz="2800" b="1">
              <a:solidFill>
                <a:schemeClr val="bg1"/>
              </a:solidFill>
              <a:latin typeface="Calibri" panose="020F0502020204030204" pitchFamily="34" charset="0"/>
              <a:ea typeface="Calibri Light" panose="020F0302020204030204" pitchFamily="34" charset="0"/>
              <a:cs typeface="Calibri" panose="020F0502020204030204" pitchFamily="34" charset="0"/>
            </a:endParaRPr>
          </a:p>
          <a:p>
            <a:r>
              <a:rPr lang="en-US" sz="2400">
                <a:solidFill>
                  <a:schemeClr val="accent4"/>
                </a:solidFill>
                <a:latin typeface="Calibri Light"/>
                <a:ea typeface="Calibri Light"/>
                <a:cs typeface="Calibri Light"/>
              </a:rPr>
              <a:t>Listens and makes decisions in court</a:t>
            </a:r>
          </a:p>
          <a:p>
            <a:br>
              <a:rPr lang="en-US" sz="2400" b="1">
                <a:latin typeface="Calibri" panose="020F0502020204030204" pitchFamily="34" charset="0"/>
                <a:ea typeface="Calibri Light" panose="020F0302020204030204" pitchFamily="34" charset="0"/>
                <a:cs typeface="Calibri" panose="020F0502020204030204" pitchFamily="34" charset="0"/>
              </a:rPr>
            </a:br>
            <a:r>
              <a:rPr lang="en-US" sz="2400" b="1">
                <a:solidFill>
                  <a:schemeClr val="bg1"/>
                </a:solidFill>
                <a:latin typeface="Calibri" panose="020F0502020204030204" pitchFamily="34" charset="0"/>
                <a:ea typeface="Calibri Light"/>
                <a:cs typeface="Calibri" panose="020F0502020204030204" pitchFamily="34" charset="0"/>
              </a:rPr>
              <a:t>📝 </a:t>
            </a:r>
            <a:r>
              <a:rPr lang="en-US" sz="2800" b="1">
                <a:solidFill>
                  <a:schemeClr val="bg1"/>
                </a:solidFill>
                <a:latin typeface="Calibri" panose="020F0502020204030204" pitchFamily="34" charset="0"/>
                <a:ea typeface="Calibri Light"/>
                <a:cs typeface="Calibri" panose="020F0502020204030204" pitchFamily="34" charset="0"/>
              </a:rPr>
              <a:t>Paralegal</a:t>
            </a:r>
            <a:br>
              <a:rPr lang="en-US" sz="2400">
                <a:latin typeface="Calibri Light" panose="020F0302020204030204" pitchFamily="34" charset="0"/>
                <a:ea typeface="Calibri Light" panose="020F0302020204030204" pitchFamily="34" charset="0"/>
                <a:cs typeface="Calibri Light" panose="020F0302020204030204" pitchFamily="34" charset="0"/>
              </a:rPr>
            </a:br>
            <a:r>
              <a:rPr lang="en-US" sz="2400">
                <a:solidFill>
                  <a:schemeClr val="accent4"/>
                </a:solidFill>
                <a:latin typeface="Calibri Light"/>
                <a:ea typeface="Calibri Light"/>
                <a:cs typeface="Calibri Light"/>
              </a:rPr>
              <a:t>Help lawyers prepare and organize cases</a:t>
            </a:r>
            <a:endParaRPr lang="en-US" sz="2400">
              <a:solidFill>
                <a:schemeClr val="accent4"/>
              </a:solidFill>
              <a:cs typeface="Arial"/>
            </a:endParaRPr>
          </a:p>
        </p:txBody>
      </p:sp>
      <p:sp>
        <p:nvSpPr>
          <p:cNvPr id="6" name="TextBox 5">
            <a:extLst>
              <a:ext uri="{FF2B5EF4-FFF2-40B4-BE49-F238E27FC236}">
                <a16:creationId xmlns:a16="http://schemas.microsoft.com/office/drawing/2014/main" id="{ADC1BF66-A716-81F9-1A05-FDD0EEA7C61C}"/>
              </a:ext>
            </a:extLst>
          </p:cNvPr>
          <p:cNvSpPr txBox="1"/>
          <p:nvPr/>
        </p:nvSpPr>
        <p:spPr>
          <a:xfrm>
            <a:off x="6250541" y="1766539"/>
            <a:ext cx="5784046" cy="3231654"/>
          </a:xfrm>
          <a:prstGeom prst="rect">
            <a:avLst/>
          </a:prstGeom>
          <a:noFill/>
        </p:spPr>
        <p:txBody>
          <a:bodyPr wrap="square" lIns="91440" tIns="45720" rIns="91440" bIns="45720" anchor="t">
            <a:spAutoFit/>
          </a:bodyPr>
          <a:lstStyle/>
          <a:p>
            <a:r>
              <a:rPr lang="en-US" sz="2800">
                <a:solidFill>
                  <a:schemeClr val="bg1"/>
                </a:solidFill>
                <a:latin typeface="Calibri Light"/>
                <a:ea typeface="Calibri Light"/>
                <a:cs typeface="Calibri Light"/>
              </a:rPr>
              <a:t>🤝 </a:t>
            </a:r>
            <a:r>
              <a:rPr lang="en-US" sz="2800" b="1">
                <a:solidFill>
                  <a:schemeClr val="bg1"/>
                </a:solidFill>
                <a:latin typeface="Calibri" panose="020F0502020204030204" pitchFamily="34" charset="0"/>
                <a:ea typeface="Calibri Light"/>
                <a:cs typeface="Calibri" panose="020F0502020204030204" pitchFamily="34" charset="0"/>
              </a:rPr>
              <a:t>Mediator</a:t>
            </a:r>
            <a:endParaRPr lang="en-US" sz="2800" b="1">
              <a:solidFill>
                <a:schemeClr val="bg1"/>
              </a:solidFill>
              <a:latin typeface="Calibri" panose="020F0502020204030204" pitchFamily="34" charset="0"/>
              <a:ea typeface="Calibri Light" panose="020F0302020204030204" pitchFamily="34" charset="0"/>
              <a:cs typeface="Calibri" panose="020F0502020204030204" pitchFamily="34" charset="0"/>
            </a:endParaRPr>
          </a:p>
          <a:p>
            <a:r>
              <a:rPr lang="en-US" sz="2400">
                <a:solidFill>
                  <a:schemeClr val="accent4"/>
                </a:solidFill>
                <a:latin typeface="Calibri Light"/>
                <a:ea typeface="Calibri Light"/>
                <a:cs typeface="Calibri Light"/>
              </a:rPr>
              <a:t>Helps people work out disagreements</a:t>
            </a:r>
            <a:endParaRPr lang="en-US" sz="2400">
              <a:solidFill>
                <a:schemeClr val="accent4"/>
              </a:solidFill>
              <a:latin typeface="Calibri Light" panose="020F0302020204030204" pitchFamily="34" charset="0"/>
              <a:ea typeface="Calibri Light" panose="020F0302020204030204" pitchFamily="34" charset="0"/>
              <a:cs typeface="Calibri Light" panose="020F0302020204030204" pitchFamily="34" charset="0"/>
            </a:endParaRPr>
          </a:p>
          <a:p>
            <a:br>
              <a:rPr lang="en-US" sz="2800" b="1">
                <a:latin typeface="Calibri" panose="020F0502020204030204" pitchFamily="34" charset="0"/>
                <a:ea typeface="Calibri Light" panose="020F0302020204030204" pitchFamily="34" charset="0"/>
                <a:cs typeface="Calibri" panose="020F0502020204030204" pitchFamily="34" charset="0"/>
              </a:rPr>
            </a:br>
            <a:r>
              <a:rPr lang="en-US" sz="2800" b="1">
                <a:solidFill>
                  <a:schemeClr val="bg1"/>
                </a:solidFill>
                <a:latin typeface="Calibri" panose="020F0502020204030204" pitchFamily="34" charset="0"/>
                <a:ea typeface="Calibri Light"/>
                <a:cs typeface="Calibri" panose="020F0502020204030204" pitchFamily="34" charset="0"/>
              </a:rPr>
              <a:t>🎤 Court Reporter</a:t>
            </a:r>
            <a:endParaRPr lang="en-US" sz="2800" b="1">
              <a:solidFill>
                <a:schemeClr val="bg1"/>
              </a:solidFill>
              <a:latin typeface="Calibri" panose="020F0502020204030204" pitchFamily="34" charset="0"/>
              <a:ea typeface="Calibri Light" panose="020F0302020204030204" pitchFamily="34" charset="0"/>
              <a:cs typeface="Calibri" panose="020F0502020204030204" pitchFamily="34" charset="0"/>
            </a:endParaRPr>
          </a:p>
          <a:p>
            <a:r>
              <a:rPr lang="en-US" sz="2400">
                <a:solidFill>
                  <a:schemeClr val="accent4"/>
                </a:solidFill>
                <a:latin typeface="Calibri Light"/>
                <a:ea typeface="Calibri Light"/>
                <a:cs typeface="Calibri Light"/>
              </a:rPr>
              <a:t>Creates a record of what happens to court</a:t>
            </a:r>
          </a:p>
          <a:p>
            <a:endParaRPr lang="en-US" sz="2000">
              <a:solidFill>
                <a:schemeClr val="accent4"/>
              </a:solidFill>
              <a:latin typeface="Calibri Light"/>
              <a:ea typeface="Calibri Light"/>
              <a:cs typeface="Calibri Light"/>
            </a:endParaRPr>
          </a:p>
          <a:p>
            <a:r>
              <a:rPr lang="en-US" sz="2800" b="1">
                <a:solidFill>
                  <a:schemeClr val="bg1"/>
                </a:solidFill>
                <a:latin typeface="Calibri" panose="020F0502020204030204" pitchFamily="34" charset="0"/>
                <a:ea typeface="Calibri Light"/>
                <a:cs typeface="Calibri" panose="020F0502020204030204" pitchFamily="34" charset="0"/>
              </a:rPr>
              <a:t>🔍 Investigator</a:t>
            </a:r>
          </a:p>
          <a:p>
            <a:r>
              <a:rPr lang="en-US" sz="2400">
                <a:solidFill>
                  <a:schemeClr val="accent4"/>
                </a:solidFill>
                <a:latin typeface="Calibri Light"/>
                <a:ea typeface="Calibri Light"/>
                <a:cs typeface="Calibri Light"/>
              </a:rPr>
              <a:t>Helps people solve legal problems</a:t>
            </a:r>
            <a:endParaRPr lang="en-US" sz="2400">
              <a:solidFill>
                <a:schemeClr val="accent4"/>
              </a:solidFill>
              <a:cs typeface="Arial"/>
            </a:endParaRPr>
          </a:p>
        </p:txBody>
      </p:sp>
      <p:sp>
        <p:nvSpPr>
          <p:cNvPr id="7" name="TextBox 6">
            <a:extLst>
              <a:ext uri="{FF2B5EF4-FFF2-40B4-BE49-F238E27FC236}">
                <a16:creationId xmlns:a16="http://schemas.microsoft.com/office/drawing/2014/main" id="{52865349-4986-2EFC-5D00-55D192F52B9F}"/>
              </a:ext>
            </a:extLst>
          </p:cNvPr>
          <p:cNvSpPr txBox="1"/>
          <p:nvPr/>
        </p:nvSpPr>
        <p:spPr>
          <a:xfrm>
            <a:off x="595993" y="5091890"/>
            <a:ext cx="11298582" cy="962365"/>
          </a:xfrm>
          <a:prstGeom prst="rect">
            <a:avLst/>
          </a:prstGeom>
          <a:noFill/>
        </p:spPr>
        <p:txBody>
          <a:bodyPr wrap="square" lIns="91440" tIns="45720" rIns="91440" bIns="45720" rtlCol="0" anchor="t">
            <a:noAutofit/>
          </a:bodyPr>
          <a:lstStyle/>
          <a:p>
            <a:r>
              <a:rPr lang="en-US" sz="2800" i="1">
                <a:solidFill>
                  <a:schemeClr val="bg1"/>
                </a:solidFill>
                <a:latin typeface="Calibri Light"/>
                <a:ea typeface="Calibri Light"/>
                <a:cs typeface="Calibri Light"/>
              </a:rPr>
              <a:t>You don't have to be a lawyer to help our justice system work!</a:t>
            </a:r>
            <a:endParaRPr lang="en-US" sz="1200">
              <a:solidFill>
                <a:schemeClr val="bg1"/>
              </a:solidFill>
              <a:cs typeface="Arial"/>
            </a:endParaRPr>
          </a:p>
          <a:p>
            <a:endParaRPr lang="en-US" sz="2800" i="1">
              <a:solidFill>
                <a:schemeClr val="accent4"/>
              </a:solidFill>
              <a:latin typeface="Calibri Light" panose="020F0302020204030204" pitchFamily="34" charset="0"/>
              <a:ea typeface="Calibri Light" panose="020F0302020204030204" pitchFamily="34" charset="0"/>
              <a:cs typeface="Calibri Light" panose="020F0302020204030204" pitchFamily="34" charset="0"/>
            </a:endParaRPr>
          </a:p>
          <a:p>
            <a:endParaRPr lang="en-US" sz="2800" i="1">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758981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0DB190-C050-F814-4BD2-8C18F3283D47}"/>
              </a:ext>
            </a:extLst>
          </p:cNvPr>
          <p:cNvSpPr>
            <a:spLocks noGrp="1"/>
          </p:cNvSpPr>
          <p:nvPr>
            <p:ph type="sldNum" sz="quarter" idx="12"/>
          </p:nvPr>
        </p:nvSpPr>
        <p:spPr/>
        <p:txBody>
          <a:bodyPr/>
          <a:lstStyle/>
          <a:p>
            <a:fld id="{019752F1-C2EB-594D-9C5C-F5CD07776528}" type="slidenum">
              <a:rPr lang="en-US" smtClean="0"/>
              <a:t>23</a:t>
            </a:fld>
            <a:endParaRPr lang="en-US"/>
          </a:p>
        </p:txBody>
      </p:sp>
      <p:sp>
        <p:nvSpPr>
          <p:cNvPr id="6" name="Title 1">
            <a:extLst>
              <a:ext uri="{FF2B5EF4-FFF2-40B4-BE49-F238E27FC236}">
                <a16:creationId xmlns:a16="http://schemas.microsoft.com/office/drawing/2014/main" id="{02A5020E-4202-CE6F-B934-E9E780F8BDDA}"/>
              </a:ext>
            </a:extLst>
          </p:cNvPr>
          <p:cNvSpPr txBox="1">
            <a:spLocks/>
          </p:cNvSpPr>
          <p:nvPr/>
        </p:nvSpPr>
        <p:spPr>
          <a:xfrm>
            <a:off x="584940" y="3554192"/>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a:solidFill>
                  <a:schemeClr val="bg1"/>
                </a:solidFill>
                <a:latin typeface="Calibri" panose="020F0502020204030204" pitchFamily="34" charset="0"/>
                <a:cs typeface="Calibri" panose="020F0502020204030204" pitchFamily="34" charset="0"/>
              </a:rPr>
              <a:t>WHAT DO I DO?</a:t>
            </a:r>
            <a:endParaRPr lang="en-US" sz="2000" cap="none">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7EEB690E-D5A4-6F24-A120-D627C7B49832}"/>
              </a:ext>
            </a:extLst>
          </p:cNvPr>
          <p:cNvCxnSpPr/>
          <p:nvPr/>
        </p:nvCxnSpPr>
        <p:spPr>
          <a:xfrm>
            <a:off x="712923" y="45874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44E3640-F3D8-12A3-27D5-356DA10A72D0}"/>
              </a:ext>
            </a:extLst>
          </p:cNvPr>
          <p:cNvSpPr/>
          <p:nvPr/>
        </p:nvSpPr>
        <p:spPr>
          <a:xfrm>
            <a:off x="693425" y="2588426"/>
            <a:ext cx="326897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7F80F02A-402E-6E52-55D5-CA66606CEFD5}"/>
              </a:ext>
            </a:extLst>
          </p:cNvPr>
          <p:cNvSpPr txBox="1">
            <a:spLocks/>
          </p:cNvSpPr>
          <p:nvPr/>
        </p:nvSpPr>
        <p:spPr>
          <a:xfrm>
            <a:off x="914858" y="2685631"/>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a:solidFill>
                  <a:schemeClr val="bg2"/>
                </a:solidFill>
                <a:latin typeface="Calibri"/>
                <a:cs typeface="Arial"/>
              </a:rPr>
              <a:t>… AND FINALLY</a:t>
            </a:r>
            <a:endParaRPr lang="en-US" sz="2000" b="0" i="1" cap="none">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0698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92BA84-819B-8D13-FBFA-4959FE49C794}"/>
              </a:ext>
            </a:extLst>
          </p:cNvPr>
          <p:cNvSpPr>
            <a:spLocks noGrp="1"/>
          </p:cNvSpPr>
          <p:nvPr>
            <p:ph type="sldNum" sz="quarter" idx="12"/>
          </p:nvPr>
        </p:nvSpPr>
        <p:spPr/>
        <p:txBody>
          <a:bodyPr/>
          <a:lstStyle/>
          <a:p>
            <a:fld id="{019752F1-C2EB-594D-9C5C-F5CD07776528}" type="slidenum">
              <a:rPr lang="en-US" smtClean="0"/>
              <a:t>24</a:t>
            </a:fld>
            <a:endParaRPr lang="en-US"/>
          </a:p>
        </p:txBody>
      </p:sp>
      <p:sp>
        <p:nvSpPr>
          <p:cNvPr id="3" name="Title 1">
            <a:extLst>
              <a:ext uri="{FF2B5EF4-FFF2-40B4-BE49-F238E27FC236}">
                <a16:creationId xmlns:a16="http://schemas.microsoft.com/office/drawing/2014/main" id="{3FC18834-3621-9C43-958F-4D41983C8DA0}"/>
              </a:ext>
            </a:extLst>
          </p:cNvPr>
          <p:cNvSpPr txBox="1">
            <a:spLocks/>
          </p:cNvSpPr>
          <p:nvPr/>
        </p:nvSpPr>
        <p:spPr>
          <a:xfrm>
            <a:off x="584940" y="2598437"/>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a:solidFill>
                  <a:schemeClr val="bg1"/>
                </a:solidFill>
                <a:latin typeface="Calibri" panose="020F0502020204030204" pitchFamily="34" charset="0"/>
                <a:cs typeface="Calibri" panose="020F0502020204030204" pitchFamily="34" charset="0"/>
              </a:rPr>
              <a:t>QUESTIONS?</a:t>
            </a:r>
            <a:endParaRPr lang="en-US" sz="2000" cap="none">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C870DF7A-303A-E370-2D2C-893322F672B5}"/>
              </a:ext>
            </a:extLst>
          </p:cNvPr>
          <p:cNvCxnSpPr/>
          <p:nvPr/>
        </p:nvCxnSpPr>
        <p:spPr>
          <a:xfrm>
            <a:off x="712923" y="3631741"/>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385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6A8014-DD8A-8080-5789-FB8C251A9EF6}"/>
              </a:ext>
            </a:extLst>
          </p:cNvPr>
          <p:cNvSpPr>
            <a:spLocks noGrp="1"/>
          </p:cNvSpPr>
          <p:nvPr>
            <p:ph type="sldNum" sz="quarter" idx="12"/>
          </p:nvPr>
        </p:nvSpPr>
        <p:spPr/>
        <p:txBody>
          <a:bodyPr/>
          <a:lstStyle/>
          <a:p>
            <a:fld id="{019752F1-C2EB-594D-9C5C-F5CD07776528}" type="slidenum">
              <a:rPr lang="en-US" smtClean="0"/>
              <a:t>25</a:t>
            </a:fld>
            <a:endParaRPr lang="en-US"/>
          </a:p>
        </p:txBody>
      </p:sp>
      <p:sp>
        <p:nvSpPr>
          <p:cNvPr id="3" name="Title 1">
            <a:extLst>
              <a:ext uri="{FF2B5EF4-FFF2-40B4-BE49-F238E27FC236}">
                <a16:creationId xmlns:a16="http://schemas.microsoft.com/office/drawing/2014/main" id="{96FF85D3-EFE0-EF49-2E3B-F21EB6C3A4FE}"/>
              </a:ext>
            </a:extLst>
          </p:cNvPr>
          <p:cNvSpPr txBox="1">
            <a:spLocks/>
          </p:cNvSpPr>
          <p:nvPr/>
        </p:nvSpPr>
        <p:spPr>
          <a:xfrm>
            <a:off x="612826" y="438214"/>
            <a:ext cx="8510336" cy="449488"/>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2"/>
                </a:solidFill>
                <a:latin typeface="Calibri"/>
                <a:ea typeface="Calibri"/>
                <a:cs typeface="Calibri"/>
              </a:rPr>
              <a:t>Your visit at a glance</a:t>
            </a:r>
            <a:endParaRPr lang="en-US">
              <a:solidFill>
                <a:schemeClr val="bg2"/>
              </a:solidFill>
            </a:endParaRPr>
          </a:p>
        </p:txBody>
      </p:sp>
      <p:sp>
        <p:nvSpPr>
          <p:cNvPr id="4" name="TextBox 3">
            <a:extLst>
              <a:ext uri="{FF2B5EF4-FFF2-40B4-BE49-F238E27FC236}">
                <a16:creationId xmlns:a16="http://schemas.microsoft.com/office/drawing/2014/main" id="{ED5EF536-F7FA-934D-A4A4-C8460FEEF8BA}"/>
              </a:ext>
            </a:extLst>
          </p:cNvPr>
          <p:cNvSpPr txBox="1"/>
          <p:nvPr/>
        </p:nvSpPr>
        <p:spPr>
          <a:xfrm>
            <a:off x="617673" y="1537081"/>
            <a:ext cx="1040106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bg2"/>
                </a:solidFill>
                <a:latin typeface="Calibri" panose="020F0502020204030204" pitchFamily="34" charset="0"/>
                <a:ea typeface="Calibri Light"/>
                <a:cs typeface="Calibri" panose="020F0502020204030204" pitchFamily="34" charset="0"/>
              </a:rPr>
              <a:t>OBJECTIVES</a:t>
            </a:r>
          </a:p>
          <a:p>
            <a:r>
              <a:rPr lang="en-US" sz="2800">
                <a:solidFill>
                  <a:schemeClr val="bg2"/>
                </a:solidFill>
                <a:latin typeface="Calibri Light"/>
                <a:ea typeface="Calibri Light"/>
                <a:cs typeface="Calibri Light"/>
              </a:rPr>
              <a:t>Ready-to-run, discussion-based, and designed for a first classroom visit. Using familiar examples, two kid-friendly fairness scenarios, a short video, and guided conversation, students explore how the Constitution supports fair rules and equal treatment, how they can help democracy work, and how lawyers help make the Constitution’s promises real.</a:t>
            </a:r>
          </a:p>
        </p:txBody>
      </p:sp>
      <p:cxnSp>
        <p:nvCxnSpPr>
          <p:cNvPr id="5" name="Straight Connector 4">
            <a:extLst>
              <a:ext uri="{FF2B5EF4-FFF2-40B4-BE49-F238E27FC236}">
                <a16:creationId xmlns:a16="http://schemas.microsoft.com/office/drawing/2014/main" id="{2552A63D-C123-5454-9CD2-2FCCA5360D32}"/>
              </a:ext>
            </a:extLst>
          </p:cNvPr>
          <p:cNvCxnSpPr/>
          <p:nvPr/>
        </p:nvCxnSpPr>
        <p:spPr>
          <a:xfrm>
            <a:off x="731973" y="1212391"/>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74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8E49E-444E-874B-3529-6C76DAFDF3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40441F-46CF-7B7F-5CEB-7FA0E5B2387A}"/>
              </a:ext>
            </a:extLst>
          </p:cNvPr>
          <p:cNvSpPr>
            <a:spLocks noGrp="1"/>
          </p:cNvSpPr>
          <p:nvPr>
            <p:ph type="sldNum" sz="quarter" idx="12"/>
          </p:nvPr>
        </p:nvSpPr>
        <p:spPr/>
        <p:txBody>
          <a:bodyPr/>
          <a:lstStyle/>
          <a:p>
            <a:fld id="{019752F1-C2EB-594D-9C5C-F5CD07776528}" type="slidenum">
              <a:rPr lang="en-US" smtClean="0"/>
              <a:t>26</a:t>
            </a:fld>
            <a:endParaRPr lang="en-US"/>
          </a:p>
        </p:txBody>
      </p:sp>
      <p:sp>
        <p:nvSpPr>
          <p:cNvPr id="6" name="TextBox 5">
            <a:extLst>
              <a:ext uri="{FF2B5EF4-FFF2-40B4-BE49-F238E27FC236}">
                <a16:creationId xmlns:a16="http://schemas.microsoft.com/office/drawing/2014/main" id="{62CAE5E3-DBDE-0024-4333-8FDE8CEB3BDF}"/>
              </a:ext>
            </a:extLst>
          </p:cNvPr>
          <p:cNvSpPr txBox="1"/>
          <p:nvPr/>
        </p:nvSpPr>
        <p:spPr>
          <a:xfrm>
            <a:off x="617673" y="1537081"/>
            <a:ext cx="1099161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bg2"/>
                </a:solidFill>
                <a:latin typeface="Calibri" panose="020F0502020204030204" pitchFamily="34" charset="0"/>
                <a:ea typeface="Calibri Light"/>
                <a:cs typeface="Calibri" panose="020F0502020204030204" pitchFamily="34" charset="0"/>
              </a:rPr>
              <a:t>OBJECTIVES</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Students will explain why fair rules should have good reasons and apply to everyone. </a:t>
            </a:r>
            <a:r>
              <a:rPr lang="en-US" sz="2800" b="1">
                <a:solidFill>
                  <a:schemeClr val="bg2"/>
                </a:solidFill>
                <a:latin typeface="Calibri Light"/>
                <a:ea typeface="Calibri Light"/>
                <a:cs typeface="Calibri Light"/>
              </a:rPr>
              <a:t>(The rule of law, Equality and fairness)</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Students will recognize that the Constitution provides a framework for fairness, rights, and how our government works—and that it can change as our country grows</a:t>
            </a:r>
            <a:r>
              <a:rPr lang="en-US" sz="2800" b="1">
                <a:solidFill>
                  <a:schemeClr val="bg2"/>
                </a:solidFill>
                <a:latin typeface="Calibri Light"/>
                <a:ea typeface="Calibri Light"/>
                <a:cs typeface="Calibri Light"/>
              </a:rPr>
              <a:t>. (Rights and liberties, Civic agency)</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Students will identify ways they can help uphold constitutional principles through fairness, respectful discussion, civic participation, and community involvement. </a:t>
            </a:r>
            <a:r>
              <a:rPr lang="en-US" sz="2800" b="1">
                <a:solidFill>
                  <a:schemeClr val="bg2"/>
                </a:solidFill>
                <a:latin typeface="Calibri Light"/>
                <a:ea typeface="Calibri Light"/>
                <a:cs typeface="Calibri Light"/>
              </a:rPr>
              <a:t>(We the People, Civic agency)</a:t>
            </a:r>
          </a:p>
        </p:txBody>
      </p:sp>
      <p:sp>
        <p:nvSpPr>
          <p:cNvPr id="7" name="Title 1">
            <a:extLst>
              <a:ext uri="{FF2B5EF4-FFF2-40B4-BE49-F238E27FC236}">
                <a16:creationId xmlns:a16="http://schemas.microsoft.com/office/drawing/2014/main" id="{F07EAD27-FC47-0188-4D57-1D9364152D70}"/>
              </a:ext>
            </a:extLst>
          </p:cNvPr>
          <p:cNvSpPr txBox="1">
            <a:spLocks/>
          </p:cNvSpPr>
          <p:nvPr/>
        </p:nvSpPr>
        <p:spPr>
          <a:xfrm>
            <a:off x="612826" y="438214"/>
            <a:ext cx="8510336" cy="449488"/>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2"/>
                </a:solidFill>
                <a:latin typeface="Calibri"/>
                <a:ea typeface="Calibri"/>
                <a:cs typeface="Calibri"/>
              </a:rPr>
              <a:t>Your visit at a glance</a:t>
            </a:r>
            <a:endParaRPr lang="en-US" sz="4800">
              <a:solidFill>
                <a:schemeClr val="bg2"/>
              </a:solidFill>
            </a:endParaRPr>
          </a:p>
        </p:txBody>
      </p:sp>
      <p:cxnSp>
        <p:nvCxnSpPr>
          <p:cNvPr id="8" name="Straight Connector 7">
            <a:extLst>
              <a:ext uri="{FF2B5EF4-FFF2-40B4-BE49-F238E27FC236}">
                <a16:creationId xmlns:a16="http://schemas.microsoft.com/office/drawing/2014/main" id="{F0379244-F975-E857-4327-9E6670C1F745}"/>
              </a:ext>
            </a:extLst>
          </p:cNvPr>
          <p:cNvCxnSpPr/>
          <p:nvPr/>
        </p:nvCxnSpPr>
        <p:spPr>
          <a:xfrm>
            <a:off x="731973" y="1212391"/>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02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BE18E-5902-2FA9-0B95-CED661849F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2834D6-9C62-0C70-2C7A-A91489D1BCA6}"/>
              </a:ext>
            </a:extLst>
          </p:cNvPr>
          <p:cNvSpPr>
            <a:spLocks noGrp="1"/>
          </p:cNvSpPr>
          <p:nvPr>
            <p:ph type="sldNum" sz="quarter" idx="12"/>
          </p:nvPr>
        </p:nvSpPr>
        <p:spPr/>
        <p:txBody>
          <a:bodyPr/>
          <a:lstStyle/>
          <a:p>
            <a:fld id="{019752F1-C2EB-594D-9C5C-F5CD07776528}" type="slidenum">
              <a:rPr lang="en-US" smtClean="0"/>
              <a:t>27</a:t>
            </a:fld>
            <a:endParaRPr lang="en-US"/>
          </a:p>
        </p:txBody>
      </p:sp>
      <p:sp>
        <p:nvSpPr>
          <p:cNvPr id="3" name="TextBox 2">
            <a:extLst>
              <a:ext uri="{FF2B5EF4-FFF2-40B4-BE49-F238E27FC236}">
                <a16:creationId xmlns:a16="http://schemas.microsoft.com/office/drawing/2014/main" id="{33416EE6-4866-E055-69AA-E9FAFAAC02A8}"/>
              </a:ext>
            </a:extLst>
          </p:cNvPr>
          <p:cNvSpPr txBox="1"/>
          <p:nvPr/>
        </p:nvSpPr>
        <p:spPr>
          <a:xfrm>
            <a:off x="617673" y="1537081"/>
            <a:ext cx="10991615"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bg2"/>
                </a:solidFill>
                <a:latin typeface="Calibri" panose="020F0502020204030204" pitchFamily="34" charset="0"/>
                <a:ea typeface="Calibri Light"/>
                <a:cs typeface="Calibri" panose="020F0502020204030204" pitchFamily="34" charset="0"/>
              </a:rPr>
              <a:t>STUDENT TAKEAWAYS — WHAT THEY LEAVE HOLDING</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The Constitution belongs to all of us.</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Fair rules should have good reasons and apply to everyone.</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You can help democracy work—even before you are old enough to vote.</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Lawyers help make the Constitution’s promises real in everyday life.</a:t>
            </a:r>
          </a:p>
        </p:txBody>
      </p:sp>
      <p:sp>
        <p:nvSpPr>
          <p:cNvPr id="4" name="Title 1">
            <a:extLst>
              <a:ext uri="{FF2B5EF4-FFF2-40B4-BE49-F238E27FC236}">
                <a16:creationId xmlns:a16="http://schemas.microsoft.com/office/drawing/2014/main" id="{34F8EA7D-1B26-D3CB-2F86-BDA1CD535E66}"/>
              </a:ext>
            </a:extLst>
          </p:cNvPr>
          <p:cNvSpPr txBox="1">
            <a:spLocks/>
          </p:cNvSpPr>
          <p:nvPr/>
        </p:nvSpPr>
        <p:spPr>
          <a:xfrm>
            <a:off x="612826" y="438214"/>
            <a:ext cx="8510336" cy="449488"/>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2"/>
                </a:solidFill>
                <a:latin typeface="Calibri"/>
                <a:ea typeface="Calibri"/>
                <a:cs typeface="Calibri"/>
              </a:rPr>
              <a:t>Your visit at a glance</a:t>
            </a:r>
            <a:endParaRPr lang="en-US" sz="4800">
              <a:solidFill>
                <a:schemeClr val="bg2"/>
              </a:solidFill>
            </a:endParaRPr>
          </a:p>
        </p:txBody>
      </p:sp>
      <p:cxnSp>
        <p:nvCxnSpPr>
          <p:cNvPr id="5" name="Straight Connector 4">
            <a:extLst>
              <a:ext uri="{FF2B5EF4-FFF2-40B4-BE49-F238E27FC236}">
                <a16:creationId xmlns:a16="http://schemas.microsoft.com/office/drawing/2014/main" id="{19865AC3-32B1-D209-F909-F2C7391283B7}"/>
              </a:ext>
            </a:extLst>
          </p:cNvPr>
          <p:cNvCxnSpPr/>
          <p:nvPr/>
        </p:nvCxnSpPr>
        <p:spPr>
          <a:xfrm>
            <a:off x="731973" y="1212391"/>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3265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FEE7C-0EF2-58B7-0C93-0CCBD54914B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FCA369-C7D4-0410-86FD-B91BB5331C9F}"/>
              </a:ext>
            </a:extLst>
          </p:cNvPr>
          <p:cNvSpPr>
            <a:spLocks noGrp="1"/>
          </p:cNvSpPr>
          <p:nvPr>
            <p:ph type="sldNum" sz="quarter" idx="12"/>
          </p:nvPr>
        </p:nvSpPr>
        <p:spPr/>
        <p:txBody>
          <a:bodyPr/>
          <a:lstStyle/>
          <a:p>
            <a:fld id="{019752F1-C2EB-594D-9C5C-F5CD07776528}" type="slidenum">
              <a:rPr lang="en-US" smtClean="0"/>
              <a:t>28</a:t>
            </a:fld>
            <a:endParaRPr lang="en-US"/>
          </a:p>
        </p:txBody>
      </p:sp>
      <p:sp>
        <p:nvSpPr>
          <p:cNvPr id="4" name="Title 1">
            <a:extLst>
              <a:ext uri="{FF2B5EF4-FFF2-40B4-BE49-F238E27FC236}">
                <a16:creationId xmlns:a16="http://schemas.microsoft.com/office/drawing/2014/main" id="{A8045785-80C8-4D5A-000F-768D43B9265F}"/>
              </a:ext>
            </a:extLst>
          </p:cNvPr>
          <p:cNvSpPr txBox="1">
            <a:spLocks/>
          </p:cNvSpPr>
          <p:nvPr/>
        </p:nvSpPr>
        <p:spPr>
          <a:xfrm>
            <a:off x="612826" y="438214"/>
            <a:ext cx="8510336" cy="449488"/>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2"/>
                </a:solidFill>
                <a:latin typeface="Calibri"/>
                <a:ea typeface="Calibri"/>
                <a:cs typeface="Calibri"/>
              </a:rPr>
              <a:t>Your visit at a glance</a:t>
            </a:r>
            <a:endParaRPr lang="en-US" sz="4800">
              <a:solidFill>
                <a:schemeClr val="bg2"/>
              </a:solidFill>
            </a:endParaRPr>
          </a:p>
        </p:txBody>
      </p:sp>
      <p:sp>
        <p:nvSpPr>
          <p:cNvPr id="6" name="TextBox 5">
            <a:extLst>
              <a:ext uri="{FF2B5EF4-FFF2-40B4-BE49-F238E27FC236}">
                <a16:creationId xmlns:a16="http://schemas.microsoft.com/office/drawing/2014/main" id="{3A727668-852B-84FD-13D0-E86E35B1BF4C}"/>
              </a:ext>
            </a:extLst>
          </p:cNvPr>
          <p:cNvSpPr txBox="1"/>
          <p:nvPr/>
        </p:nvSpPr>
        <p:spPr>
          <a:xfrm>
            <a:off x="636723" y="1537081"/>
            <a:ext cx="1057251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bg2"/>
                </a:solidFill>
                <a:latin typeface="Calibri" panose="020F0502020204030204" pitchFamily="34" charset="0"/>
                <a:ea typeface="Calibri Light"/>
                <a:cs typeface="Calibri" panose="020F0502020204030204" pitchFamily="34" charset="0"/>
              </a:rPr>
              <a:t>BEFORE YOUR VISIT</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Personalize the introduction and “What Do I Do?” slides.</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Confirm the visit length and classroom technology with the teacher.</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Test the video and keep the video link open as a backup.</a:t>
            </a:r>
          </a:p>
          <a:p>
            <a:pPr marL="457200" indent="-457200">
              <a:buFont typeface="Arial" panose="020B0604020202020204" pitchFamily="34" charset="0"/>
              <a:buChar char="•"/>
            </a:pPr>
            <a:r>
              <a:rPr lang="en-US" sz="2800">
                <a:solidFill>
                  <a:schemeClr val="bg2"/>
                </a:solidFill>
                <a:latin typeface="Calibri Light"/>
                <a:ea typeface="Calibri Light"/>
                <a:cs typeface="Calibri Light"/>
              </a:rPr>
              <a:t>Review the speaker notes and choose the discussion questions you most want to ask.</a:t>
            </a:r>
          </a:p>
        </p:txBody>
      </p:sp>
      <p:sp>
        <p:nvSpPr>
          <p:cNvPr id="7" name="Title 1">
            <a:extLst>
              <a:ext uri="{FF2B5EF4-FFF2-40B4-BE49-F238E27FC236}">
                <a16:creationId xmlns:a16="http://schemas.microsoft.com/office/drawing/2014/main" id="{91EA7B74-E16F-AD84-EE10-C418DD4164E7}"/>
              </a:ext>
            </a:extLst>
          </p:cNvPr>
          <p:cNvSpPr txBox="1">
            <a:spLocks/>
          </p:cNvSpPr>
          <p:nvPr/>
        </p:nvSpPr>
        <p:spPr>
          <a:xfrm>
            <a:off x="612826" y="438214"/>
            <a:ext cx="8510336" cy="449488"/>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2"/>
                </a:solidFill>
                <a:latin typeface="Calibri"/>
                <a:ea typeface="Calibri"/>
                <a:cs typeface="Calibri"/>
              </a:rPr>
              <a:t>Your visit at a glance</a:t>
            </a:r>
            <a:endParaRPr lang="en-US" sz="4800">
              <a:solidFill>
                <a:schemeClr val="bg2"/>
              </a:solidFill>
            </a:endParaRPr>
          </a:p>
        </p:txBody>
      </p:sp>
      <p:cxnSp>
        <p:nvCxnSpPr>
          <p:cNvPr id="8" name="Straight Connector 7">
            <a:extLst>
              <a:ext uri="{FF2B5EF4-FFF2-40B4-BE49-F238E27FC236}">
                <a16:creationId xmlns:a16="http://schemas.microsoft.com/office/drawing/2014/main" id="{3AF677A0-355E-B3DA-0A9E-B2F9D6F2B96B}"/>
              </a:ext>
            </a:extLst>
          </p:cNvPr>
          <p:cNvCxnSpPr/>
          <p:nvPr/>
        </p:nvCxnSpPr>
        <p:spPr>
          <a:xfrm>
            <a:off x="731973" y="1212391"/>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2934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B473D2-57E3-D065-5C66-B133CD27661A}"/>
              </a:ext>
            </a:extLst>
          </p:cNvPr>
          <p:cNvSpPr>
            <a:spLocks noGrp="1"/>
          </p:cNvSpPr>
          <p:nvPr>
            <p:ph type="sldNum" sz="quarter" idx="12"/>
          </p:nvPr>
        </p:nvSpPr>
        <p:spPr/>
        <p:txBody>
          <a:bodyPr/>
          <a:lstStyle/>
          <a:p>
            <a:fld id="{019752F1-C2EB-594D-9C5C-F5CD07776528}" type="slidenum">
              <a:rPr lang="en-US" smtClean="0"/>
              <a:t>3</a:t>
            </a:fld>
            <a:endParaRPr lang="en-US"/>
          </a:p>
        </p:txBody>
      </p:sp>
      <p:sp>
        <p:nvSpPr>
          <p:cNvPr id="3" name="Title 1">
            <a:extLst>
              <a:ext uri="{FF2B5EF4-FFF2-40B4-BE49-F238E27FC236}">
                <a16:creationId xmlns:a16="http://schemas.microsoft.com/office/drawing/2014/main" id="{99226392-81B1-E074-D0E8-10B5AD938B35}"/>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Why am I here?</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7D35B5AA-487C-2188-6DF2-C7C0F84EF702}"/>
              </a:ext>
            </a:extLst>
          </p:cNvPr>
          <p:cNvSpPr txBox="1"/>
          <p:nvPr/>
        </p:nvSpPr>
        <p:spPr>
          <a:xfrm>
            <a:off x="613370" y="1943657"/>
            <a:ext cx="369187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The U.S. Constitution was signed on September 17, 1787.</a:t>
            </a:r>
          </a:p>
        </p:txBody>
      </p:sp>
      <p:cxnSp>
        <p:nvCxnSpPr>
          <p:cNvPr id="5" name="Straight Connector 4">
            <a:extLst>
              <a:ext uri="{FF2B5EF4-FFF2-40B4-BE49-F238E27FC236}">
                <a16:creationId xmlns:a16="http://schemas.microsoft.com/office/drawing/2014/main" id="{5399D264-7163-4B6C-12CA-825BFDE447B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9A8A6AE-7600-66C1-4CCE-452F165D2378}"/>
              </a:ext>
            </a:extLst>
          </p:cNvPr>
          <p:cNvPicPr>
            <a:picLocks noChangeAspect="1"/>
          </p:cNvPicPr>
          <p:nvPr/>
        </p:nvPicPr>
        <p:blipFill>
          <a:blip r:embed="rId3"/>
          <a:stretch>
            <a:fillRect/>
          </a:stretch>
        </p:blipFill>
        <p:spPr>
          <a:xfrm>
            <a:off x="4918610" y="841744"/>
            <a:ext cx="6705540" cy="4780802"/>
          </a:xfrm>
          <a:prstGeom prst="rect">
            <a:avLst/>
          </a:prstGeom>
        </p:spPr>
      </p:pic>
    </p:spTree>
    <p:extLst>
      <p:ext uri="{BB962C8B-B14F-4D97-AF65-F5344CB8AC3E}">
        <p14:creationId xmlns:p14="http://schemas.microsoft.com/office/powerpoint/2010/main" val="3102934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3C3FA2-42DC-D580-AF63-BE2DB2CB9525}"/>
              </a:ext>
            </a:extLst>
          </p:cNvPr>
          <p:cNvSpPr>
            <a:spLocks noGrp="1"/>
          </p:cNvSpPr>
          <p:nvPr>
            <p:ph type="sldNum" sz="quarter" idx="12"/>
          </p:nvPr>
        </p:nvSpPr>
        <p:spPr/>
        <p:txBody>
          <a:bodyPr/>
          <a:lstStyle/>
          <a:p>
            <a:fld id="{019752F1-C2EB-594D-9C5C-F5CD07776528}" type="slidenum">
              <a:rPr lang="en-US" smtClean="0"/>
              <a:t>4</a:t>
            </a:fld>
            <a:endParaRPr lang="en-US"/>
          </a:p>
        </p:txBody>
      </p:sp>
      <p:sp>
        <p:nvSpPr>
          <p:cNvPr id="3" name="Title 1">
            <a:extLst>
              <a:ext uri="{FF2B5EF4-FFF2-40B4-BE49-F238E27FC236}">
                <a16:creationId xmlns:a16="http://schemas.microsoft.com/office/drawing/2014/main" id="{274ABF7A-2459-9A35-E452-6E6CE2E97B57}"/>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Some quick reminders…</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3B58A7BB-6563-5D19-CC44-FA2D2D4A50A1}"/>
              </a:ext>
            </a:extLst>
          </p:cNvPr>
          <p:cNvSpPr txBox="1"/>
          <p:nvPr/>
        </p:nvSpPr>
        <p:spPr>
          <a:xfrm>
            <a:off x="613370" y="1943657"/>
            <a:ext cx="5482630" cy="26980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5200"/>
              </a:lnSpc>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Listen to understand.</a:t>
            </a:r>
          </a:p>
          <a:p>
            <a:pPr>
              <a:lnSpc>
                <a:spcPts val="5200"/>
              </a:lnSpc>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Speak respectfully.</a:t>
            </a:r>
          </a:p>
          <a:p>
            <a:pPr>
              <a:lnSpc>
                <a:spcPts val="5200"/>
              </a:lnSpc>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Take turns.</a:t>
            </a:r>
          </a:p>
          <a:p>
            <a:pPr>
              <a:lnSpc>
                <a:spcPts val="5200"/>
              </a:lnSpc>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Be curious.</a:t>
            </a:r>
          </a:p>
        </p:txBody>
      </p:sp>
      <p:cxnSp>
        <p:nvCxnSpPr>
          <p:cNvPr id="5" name="Straight Connector 4">
            <a:extLst>
              <a:ext uri="{FF2B5EF4-FFF2-40B4-BE49-F238E27FC236}">
                <a16:creationId xmlns:a16="http://schemas.microsoft.com/office/drawing/2014/main" id="{00BD3A2C-612A-192F-0AA2-7D0CD46B77E6}"/>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47609FB-433F-8CAE-8D98-56C42EFB77AC}"/>
              </a:ext>
            </a:extLst>
          </p:cNvPr>
          <p:cNvSpPr txBox="1"/>
          <p:nvPr/>
        </p:nvSpPr>
        <p:spPr>
          <a:xfrm>
            <a:off x="5642569" y="1943657"/>
            <a:ext cx="5882679" cy="20311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5200"/>
              </a:lnSpc>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Support our ideas with reasons.</a:t>
            </a:r>
          </a:p>
          <a:p>
            <a:pPr>
              <a:lnSpc>
                <a:spcPts val="5200"/>
              </a:lnSpc>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Respect different viewpoints.</a:t>
            </a:r>
          </a:p>
          <a:p>
            <a:pPr>
              <a:lnSpc>
                <a:spcPts val="5200"/>
              </a:lnSpc>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Help everyone feel included.</a:t>
            </a:r>
          </a:p>
        </p:txBody>
      </p:sp>
      <p:sp>
        <p:nvSpPr>
          <p:cNvPr id="7" name="TextBox 6">
            <a:extLst>
              <a:ext uri="{FF2B5EF4-FFF2-40B4-BE49-F238E27FC236}">
                <a16:creationId xmlns:a16="http://schemas.microsoft.com/office/drawing/2014/main" id="{A92422E1-B322-AD3E-9B8B-F721F49FE82F}"/>
              </a:ext>
            </a:extLst>
          </p:cNvPr>
          <p:cNvSpPr txBox="1"/>
          <p:nvPr/>
        </p:nvSpPr>
        <p:spPr>
          <a:xfrm>
            <a:off x="590609" y="4831651"/>
            <a:ext cx="1093463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i="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Together, we'll practice the same skills that help democracy work!</a:t>
            </a:r>
          </a:p>
        </p:txBody>
      </p:sp>
    </p:spTree>
    <p:extLst>
      <p:ext uri="{BB962C8B-B14F-4D97-AF65-F5344CB8AC3E}">
        <p14:creationId xmlns:p14="http://schemas.microsoft.com/office/powerpoint/2010/main" val="3516947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ABE6FE-EC67-114C-1234-562255C79EDE}"/>
              </a:ext>
            </a:extLst>
          </p:cNvPr>
          <p:cNvSpPr>
            <a:spLocks noGrp="1"/>
          </p:cNvSpPr>
          <p:nvPr>
            <p:ph type="sldNum" sz="quarter" idx="12"/>
          </p:nvPr>
        </p:nvSpPr>
        <p:spPr/>
        <p:txBody>
          <a:bodyPr/>
          <a:lstStyle/>
          <a:p>
            <a:fld id="{019752F1-C2EB-594D-9C5C-F5CD07776528}" type="slidenum">
              <a:rPr lang="en-US" smtClean="0"/>
              <a:t>5</a:t>
            </a:fld>
            <a:endParaRPr lang="en-US"/>
          </a:p>
        </p:txBody>
      </p:sp>
      <p:sp>
        <p:nvSpPr>
          <p:cNvPr id="3" name="Title 1">
            <a:extLst>
              <a:ext uri="{FF2B5EF4-FFF2-40B4-BE49-F238E27FC236}">
                <a16:creationId xmlns:a16="http://schemas.microsoft.com/office/drawing/2014/main" id="{D4F4CFF1-40B8-AFF4-1BFD-AABFCA0E5FD6}"/>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Today we will…</a:t>
            </a:r>
            <a:endParaRPr lang="en-US" sz="4400" cap="none">
              <a:solidFill>
                <a:schemeClr val="bg1"/>
              </a:solidFill>
              <a:latin typeface="Calibri"/>
              <a:ea typeface="Calibri"/>
              <a:cs typeface="Calibri"/>
            </a:endParaRPr>
          </a:p>
        </p:txBody>
      </p:sp>
      <p:cxnSp>
        <p:nvCxnSpPr>
          <p:cNvPr id="4" name="Straight Connector 3">
            <a:extLst>
              <a:ext uri="{FF2B5EF4-FFF2-40B4-BE49-F238E27FC236}">
                <a16:creationId xmlns:a16="http://schemas.microsoft.com/office/drawing/2014/main" id="{9CE7B069-F62A-8B7E-4781-1C4FE30C7A12}"/>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0DFD511-8092-E2CB-0B31-F1F221F9B12F}"/>
              </a:ext>
            </a:extLst>
          </p:cNvPr>
          <p:cNvSpPr txBox="1"/>
          <p:nvPr/>
        </p:nvSpPr>
        <p:spPr>
          <a:xfrm>
            <a:off x="441586" y="3634544"/>
            <a:ext cx="277311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a:solidFill>
                  <a:schemeClr val="accent4"/>
                </a:solidFill>
                <a:latin typeface="Calibri Light"/>
                <a:ea typeface="Calibri Light"/>
                <a:cs typeface="Calibri Light"/>
              </a:rPr>
              <a:t>LEARN</a:t>
            </a:r>
            <a:r>
              <a:rPr lang="en-US" sz="3200" b="1">
                <a:solidFill>
                  <a:schemeClr val="bg1"/>
                </a:solidFill>
                <a:latin typeface="Calibri Light"/>
                <a:ea typeface="Calibri Light"/>
                <a:cs typeface="Calibri Light"/>
              </a:rPr>
              <a:t> </a:t>
            </a:r>
            <a:br>
              <a:rPr lang="en-US" sz="3200" b="1">
                <a:solidFill>
                  <a:schemeClr val="bg1"/>
                </a:solidFill>
                <a:latin typeface="Calibri Light"/>
                <a:ea typeface="Calibri Light"/>
                <a:cs typeface="Calibri Light"/>
              </a:rPr>
            </a:br>
            <a:r>
              <a:rPr lang="en-US" sz="3200" b="1">
                <a:solidFill>
                  <a:schemeClr val="bg1"/>
                </a:solidFill>
                <a:latin typeface="Calibri Light"/>
                <a:ea typeface="Calibri Light"/>
                <a:cs typeface="Calibri Light"/>
              </a:rPr>
              <a:t>what the U.S. Constitution is</a:t>
            </a:r>
            <a:endParaRPr lang="en-US" b="1">
              <a:solidFill>
                <a:schemeClr val="bg1"/>
              </a:solidFill>
            </a:endParaRPr>
          </a:p>
        </p:txBody>
      </p:sp>
      <p:sp>
        <p:nvSpPr>
          <p:cNvPr id="6" name="TextBox 5">
            <a:extLst>
              <a:ext uri="{FF2B5EF4-FFF2-40B4-BE49-F238E27FC236}">
                <a16:creationId xmlns:a16="http://schemas.microsoft.com/office/drawing/2014/main" id="{AC0347CB-F2C6-99B1-04D2-0C8679920D44}"/>
              </a:ext>
            </a:extLst>
          </p:cNvPr>
          <p:cNvSpPr txBox="1"/>
          <p:nvPr/>
        </p:nvSpPr>
        <p:spPr>
          <a:xfrm>
            <a:off x="4478115" y="3634544"/>
            <a:ext cx="277311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a:solidFill>
                  <a:schemeClr val="accent4"/>
                </a:solidFill>
                <a:latin typeface="Calibri Light"/>
                <a:ea typeface="Calibri Light"/>
                <a:cs typeface="Calibri Light"/>
              </a:rPr>
              <a:t>DISCUSS</a:t>
            </a:r>
            <a:r>
              <a:rPr lang="en-US" sz="3200" b="1">
                <a:solidFill>
                  <a:schemeClr val="bg1"/>
                </a:solidFill>
                <a:latin typeface="Calibri Light"/>
                <a:ea typeface="Calibri Light"/>
                <a:cs typeface="Calibri Light"/>
              </a:rPr>
              <a:t> </a:t>
            </a:r>
            <a:br>
              <a:rPr lang="en-US" sz="3200" b="1">
                <a:solidFill>
                  <a:schemeClr val="bg1"/>
                </a:solidFill>
                <a:latin typeface="Calibri Light"/>
                <a:ea typeface="Calibri Light"/>
                <a:cs typeface="Calibri Light"/>
              </a:rPr>
            </a:br>
            <a:r>
              <a:rPr lang="en-US" sz="3200" b="1">
                <a:solidFill>
                  <a:schemeClr val="bg1"/>
                </a:solidFill>
                <a:latin typeface="Calibri Light"/>
                <a:ea typeface="Calibri Light"/>
                <a:cs typeface="Calibri Light"/>
              </a:rPr>
              <a:t>fairness and rules</a:t>
            </a:r>
            <a:endParaRPr lang="en-US" sz="2400" b="1">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7" name="TextBox 6">
            <a:extLst>
              <a:ext uri="{FF2B5EF4-FFF2-40B4-BE49-F238E27FC236}">
                <a16:creationId xmlns:a16="http://schemas.microsoft.com/office/drawing/2014/main" id="{DFAF707D-530D-E451-2082-9DD3CF1068C0}"/>
              </a:ext>
            </a:extLst>
          </p:cNvPr>
          <p:cNvSpPr txBox="1"/>
          <p:nvPr/>
        </p:nvSpPr>
        <p:spPr>
          <a:xfrm>
            <a:off x="8581711" y="3634544"/>
            <a:ext cx="2476442"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a:solidFill>
                  <a:schemeClr val="accent4"/>
                </a:solidFill>
                <a:latin typeface="Calibri Light"/>
                <a:ea typeface="Calibri Light"/>
                <a:cs typeface="Calibri Light"/>
              </a:rPr>
              <a:t>EXPLORE</a:t>
            </a:r>
            <a:r>
              <a:rPr lang="en-US" sz="3200" b="1">
                <a:solidFill>
                  <a:schemeClr val="bg1"/>
                </a:solidFill>
                <a:latin typeface="Calibri Light"/>
                <a:ea typeface="Calibri Light"/>
                <a:cs typeface="Calibri Light"/>
              </a:rPr>
              <a:t> </a:t>
            </a:r>
            <a:br>
              <a:rPr lang="en-US" sz="3200" b="1">
                <a:solidFill>
                  <a:schemeClr val="bg1"/>
                </a:solidFill>
                <a:latin typeface="Calibri Light"/>
                <a:ea typeface="Calibri Light"/>
                <a:cs typeface="Calibri Light"/>
              </a:rPr>
            </a:br>
            <a:r>
              <a:rPr lang="en-US" sz="3200" b="1">
                <a:solidFill>
                  <a:schemeClr val="bg1"/>
                </a:solidFill>
                <a:latin typeface="Calibri Light"/>
                <a:ea typeface="Calibri Light"/>
                <a:cs typeface="Calibri Light"/>
              </a:rPr>
              <a:t>how lawyers help people</a:t>
            </a:r>
            <a:endParaRPr lang="en-US" sz="3200" b="1">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a:p>
            <a:pPr lvl="1" algn="ctr"/>
            <a:endParaRPr lang="en-US" sz="2400" b="1">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8" name="Graphic 7" descr="Badge 1 with solid fill">
            <a:extLst>
              <a:ext uri="{FF2B5EF4-FFF2-40B4-BE49-F238E27FC236}">
                <a16:creationId xmlns:a16="http://schemas.microsoft.com/office/drawing/2014/main" id="{A0DA9FE6-A194-6B0C-C3E9-BEEE36B649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2315" y="1824692"/>
            <a:ext cx="1985205" cy="1985205"/>
          </a:xfrm>
          <a:prstGeom prst="rect">
            <a:avLst/>
          </a:prstGeom>
        </p:spPr>
      </p:pic>
      <p:pic>
        <p:nvPicPr>
          <p:cNvPr id="9" name="Graphic 8" descr="Badge with solid fill">
            <a:extLst>
              <a:ext uri="{FF2B5EF4-FFF2-40B4-BE49-F238E27FC236}">
                <a16:creationId xmlns:a16="http://schemas.microsoft.com/office/drawing/2014/main" id="{C6C02845-95D3-4A1A-A20B-1888D9B861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99075" y="1824692"/>
            <a:ext cx="1985203" cy="1985203"/>
          </a:xfrm>
          <a:prstGeom prst="rect">
            <a:avLst/>
          </a:prstGeom>
        </p:spPr>
      </p:pic>
      <p:pic>
        <p:nvPicPr>
          <p:cNvPr id="10" name="Graphic 9" descr="Badge 3 with solid fill">
            <a:extLst>
              <a:ext uri="{FF2B5EF4-FFF2-40B4-BE49-F238E27FC236}">
                <a16:creationId xmlns:a16="http://schemas.microsoft.com/office/drawing/2014/main" id="{E5E6DA7D-87E9-019A-5C37-909F12D873C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27331" y="1824692"/>
            <a:ext cx="1985202" cy="1985202"/>
          </a:xfrm>
          <a:prstGeom prst="rect">
            <a:avLst/>
          </a:prstGeom>
        </p:spPr>
      </p:pic>
    </p:spTree>
    <p:extLst>
      <p:ext uri="{BB962C8B-B14F-4D97-AF65-F5344CB8AC3E}">
        <p14:creationId xmlns:p14="http://schemas.microsoft.com/office/powerpoint/2010/main" val="711745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916E67-48B7-FE79-0AEE-24A1BAFE0B03}"/>
              </a:ext>
            </a:extLst>
          </p:cNvPr>
          <p:cNvSpPr>
            <a:spLocks noGrp="1"/>
          </p:cNvSpPr>
          <p:nvPr>
            <p:ph type="sldNum" sz="quarter" idx="12"/>
          </p:nvPr>
        </p:nvSpPr>
        <p:spPr/>
        <p:txBody>
          <a:bodyPr/>
          <a:lstStyle/>
          <a:p>
            <a:fld id="{019752F1-C2EB-594D-9C5C-F5CD07776528}" type="slidenum">
              <a:rPr lang="en-US" smtClean="0"/>
              <a:t>6</a:t>
            </a:fld>
            <a:endParaRPr lang="en-US"/>
          </a:p>
        </p:txBody>
      </p:sp>
      <p:sp>
        <p:nvSpPr>
          <p:cNvPr id="3" name="Title 1">
            <a:extLst>
              <a:ext uri="{FF2B5EF4-FFF2-40B4-BE49-F238E27FC236}">
                <a16:creationId xmlns:a16="http://schemas.microsoft.com/office/drawing/2014/main" id="{8A418099-790C-5AB3-A5B3-3C206FF0A27D}"/>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Today’s BIG ideas!</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8C84137F-F404-D40C-F031-B84D31537725}"/>
              </a:ext>
            </a:extLst>
          </p:cNvPr>
          <p:cNvSpPr txBox="1"/>
          <p:nvPr/>
        </p:nvSpPr>
        <p:spPr>
          <a:xfrm>
            <a:off x="613370" y="1943657"/>
            <a:ext cx="7284704" cy="27013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ts val="5200"/>
              </a:lnSpc>
              <a:buFont typeface="Wingdings" panose="05000000000000000000" pitchFamily="2" charset="2"/>
              <a:buChar char="ü"/>
            </a:pPr>
            <a:r>
              <a:rPr lang="en-US" sz="3200" b="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Equality + Fairness</a:t>
            </a:r>
            <a:endParaRPr lang="en-US" sz="3200" b="1">
              <a:solidFill>
                <a:schemeClr val="bg1"/>
              </a:solidFill>
              <a:latin typeface="Calibri Light"/>
              <a:ea typeface="Calibri Light"/>
              <a:cs typeface="Calibri Light"/>
            </a:endParaRPr>
          </a:p>
          <a:p>
            <a:pPr marL="457200" indent="-457200">
              <a:lnSpc>
                <a:spcPts val="5200"/>
              </a:lnSpc>
              <a:buFont typeface="Wingdings" panose="05000000000000000000" pitchFamily="2" charset="2"/>
              <a:buChar char="ü"/>
            </a:pPr>
            <a:r>
              <a:rPr lang="en-US" sz="3200" b="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The Rule of Law</a:t>
            </a:r>
            <a:endParaRPr lang="en-US" sz="3200" b="1">
              <a:solidFill>
                <a:schemeClr val="bg1"/>
              </a:solidFill>
              <a:latin typeface="Calibri Light"/>
              <a:ea typeface="Calibri Light"/>
              <a:cs typeface="Calibri Light"/>
            </a:endParaRPr>
          </a:p>
          <a:p>
            <a:pPr marL="457200" indent="-457200">
              <a:lnSpc>
                <a:spcPts val="5200"/>
              </a:lnSpc>
              <a:buFont typeface="Wingdings" panose="05000000000000000000" pitchFamily="2" charset="2"/>
              <a:buChar char="ü"/>
            </a:pPr>
            <a:r>
              <a:rPr lang="en-US" sz="3200" b="1">
                <a:solidFill>
                  <a:schemeClr val="bg1"/>
                </a:solidFill>
                <a:latin typeface="Calibri Light"/>
                <a:ea typeface="Calibri Light"/>
                <a:cs typeface="Calibri Light"/>
              </a:rPr>
              <a:t>The Constitution Can Change</a:t>
            </a:r>
          </a:p>
          <a:p>
            <a:pPr marL="457200" indent="-457200">
              <a:lnSpc>
                <a:spcPts val="5200"/>
              </a:lnSpc>
              <a:buFont typeface="Wingdings" panose="05000000000000000000" pitchFamily="2" charset="2"/>
              <a:buChar char="ü"/>
            </a:pPr>
            <a:r>
              <a:rPr lang="en-US" sz="3200" b="1">
                <a:solidFill>
                  <a:schemeClr val="bg1"/>
                </a:solidFill>
                <a:latin typeface="Calibri Light"/>
                <a:ea typeface="Calibri Light"/>
                <a:cs typeface="Calibri Light"/>
              </a:rPr>
              <a:t>Protecting the Constitution</a:t>
            </a:r>
            <a:endParaRPr lang="en-US" sz="3200" b="1">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5" name="Straight Connector 4">
            <a:extLst>
              <a:ext uri="{FF2B5EF4-FFF2-40B4-BE49-F238E27FC236}">
                <a16:creationId xmlns:a16="http://schemas.microsoft.com/office/drawing/2014/main" id="{B81F8B1A-0654-5037-BAB8-5728E5D227C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8356F27-B57C-92D8-E646-B840B5BAC4BB}"/>
              </a:ext>
            </a:extLst>
          </p:cNvPr>
          <p:cNvPicPr>
            <a:picLocks noChangeAspect="1"/>
          </p:cNvPicPr>
          <p:nvPr/>
        </p:nvPicPr>
        <p:blipFill>
          <a:blip r:embed="rId3"/>
          <a:stretch>
            <a:fillRect/>
          </a:stretch>
        </p:blipFill>
        <p:spPr>
          <a:xfrm rot="360000">
            <a:off x="6103993" y="314905"/>
            <a:ext cx="4819585" cy="6777542"/>
          </a:xfrm>
          <a:prstGeom prst="rect">
            <a:avLst/>
          </a:prstGeom>
        </p:spPr>
      </p:pic>
    </p:spTree>
    <p:extLst>
      <p:ext uri="{BB962C8B-B14F-4D97-AF65-F5344CB8AC3E}">
        <p14:creationId xmlns:p14="http://schemas.microsoft.com/office/powerpoint/2010/main" val="1364272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99142-EC2C-93E8-5FE3-F698887B5C9C}"/>
              </a:ext>
            </a:extLst>
          </p:cNvPr>
          <p:cNvSpPr>
            <a:spLocks noGrp="1"/>
          </p:cNvSpPr>
          <p:nvPr>
            <p:ph type="sldNum" sz="quarter" idx="12"/>
          </p:nvPr>
        </p:nvSpPr>
        <p:spPr/>
        <p:txBody>
          <a:bodyPr/>
          <a:lstStyle/>
          <a:p>
            <a:fld id="{019752F1-C2EB-594D-9C5C-F5CD07776528}" type="slidenum">
              <a:rPr lang="en-US" smtClean="0"/>
              <a:t>7</a:t>
            </a:fld>
            <a:endParaRPr lang="en-US"/>
          </a:p>
        </p:txBody>
      </p:sp>
      <p:sp>
        <p:nvSpPr>
          <p:cNvPr id="3" name="Title 1">
            <a:extLst>
              <a:ext uri="{FF2B5EF4-FFF2-40B4-BE49-F238E27FC236}">
                <a16:creationId xmlns:a16="http://schemas.microsoft.com/office/drawing/2014/main" id="{AA8863BF-EC26-FC90-0F52-0B89367E9F6B}"/>
              </a:ext>
            </a:extLst>
          </p:cNvPr>
          <p:cNvSpPr txBox="1">
            <a:spLocks/>
          </p:cNvSpPr>
          <p:nvPr/>
        </p:nvSpPr>
        <p:spPr>
          <a:xfrm>
            <a:off x="584940" y="3249392"/>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a:solidFill>
                  <a:schemeClr val="bg1"/>
                </a:solidFill>
                <a:latin typeface="Calibri" panose="020F0502020204030204" pitchFamily="34" charset="0"/>
                <a:cs typeface="Calibri" panose="020F0502020204030204" pitchFamily="34" charset="0"/>
              </a:rPr>
              <a:t>WHAT IS THE CONSTITUTION?</a:t>
            </a:r>
            <a:endParaRPr lang="en-US" sz="2000" cap="none">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D1DF17DF-DD10-82AD-BB25-09C0325DB78C}"/>
              </a:ext>
            </a:extLst>
          </p:cNvPr>
          <p:cNvSpPr/>
          <p:nvPr/>
        </p:nvSpPr>
        <p:spPr>
          <a:xfrm>
            <a:off x="693425" y="2283626"/>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4EF0C6DA-BC54-6D7C-5A15-8705E4826D3C}"/>
              </a:ext>
            </a:extLst>
          </p:cNvPr>
          <p:cNvCxnSpPr/>
          <p:nvPr/>
        </p:nvCxnSpPr>
        <p:spPr>
          <a:xfrm>
            <a:off x="712923" y="498754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B5FF88A7-FB0C-B55E-E389-46DC737FD38C}"/>
              </a:ext>
            </a:extLst>
          </p:cNvPr>
          <p:cNvSpPr txBox="1">
            <a:spLocks/>
          </p:cNvSpPr>
          <p:nvPr/>
        </p:nvSpPr>
        <p:spPr>
          <a:xfrm>
            <a:off x="914858" y="2369944"/>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a:solidFill>
                  <a:schemeClr val="bg2"/>
                </a:solidFill>
                <a:latin typeface="Calibri"/>
                <a:cs typeface="Arial"/>
              </a:rPr>
              <a:t>TODAY’S BIG IDEAS</a:t>
            </a:r>
            <a:endParaRPr lang="en-US" sz="2000" b="0" i="1" cap="none">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8296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0F3FD7-E8BE-98E9-32B3-612813C5696A}"/>
              </a:ext>
            </a:extLst>
          </p:cNvPr>
          <p:cNvSpPr>
            <a:spLocks noGrp="1"/>
          </p:cNvSpPr>
          <p:nvPr>
            <p:ph type="sldNum" sz="quarter" idx="12"/>
          </p:nvPr>
        </p:nvSpPr>
        <p:spPr/>
        <p:txBody>
          <a:bodyPr/>
          <a:lstStyle/>
          <a:p>
            <a:fld id="{019752F1-C2EB-594D-9C5C-F5CD07776528}" type="slidenum">
              <a:rPr lang="en-US" smtClean="0"/>
              <a:t>8</a:t>
            </a:fld>
            <a:endParaRPr lang="en-US"/>
          </a:p>
        </p:txBody>
      </p:sp>
      <p:sp>
        <p:nvSpPr>
          <p:cNvPr id="3" name="Title 1">
            <a:extLst>
              <a:ext uri="{FF2B5EF4-FFF2-40B4-BE49-F238E27FC236}">
                <a16:creationId xmlns:a16="http://schemas.microsoft.com/office/drawing/2014/main" id="{8D6AB6EC-7814-8525-9BF4-5FE9F8546FE2}"/>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Recess without rules?!</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A541355A-2D8F-14D5-B9A2-CBF0A4243314}"/>
              </a:ext>
            </a:extLst>
          </p:cNvPr>
          <p:cNvSpPr txBox="1"/>
          <p:nvPr/>
        </p:nvSpPr>
        <p:spPr>
          <a:xfrm>
            <a:off x="613370" y="1886507"/>
            <a:ext cx="10740430" cy="34899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5200"/>
              </a:lnSpc>
            </a:pPr>
            <a:r>
              <a:rPr lang="en-US" sz="3200" b="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CORE QUESTIONS:</a:t>
            </a:r>
          </a:p>
          <a:p>
            <a:pPr marL="457200" indent="-457200">
              <a:lnSpc>
                <a:spcPts val="52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What would happen?</a:t>
            </a:r>
          </a:p>
          <a:p>
            <a:pPr marL="457200" indent="-457200">
              <a:lnSpc>
                <a:spcPts val="52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Would everyone have fun?</a:t>
            </a:r>
          </a:p>
          <a:p>
            <a:pPr marL="457200" indent="-457200">
              <a:lnSpc>
                <a:spcPts val="52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Would it be fair?</a:t>
            </a:r>
          </a:p>
          <a:p>
            <a:pPr marL="457200" indent="-457200">
              <a:lnSpc>
                <a:spcPts val="52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What can we do to keep recess safe and fair for everyone?</a:t>
            </a:r>
          </a:p>
        </p:txBody>
      </p:sp>
      <p:cxnSp>
        <p:nvCxnSpPr>
          <p:cNvPr id="5" name="Straight Connector 4">
            <a:extLst>
              <a:ext uri="{FF2B5EF4-FFF2-40B4-BE49-F238E27FC236}">
                <a16:creationId xmlns:a16="http://schemas.microsoft.com/office/drawing/2014/main" id="{AF06A62F-26E2-E778-5926-7A739FD696F8}"/>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272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B44801-E784-AC6C-E756-9EAB6BDB39CB}"/>
              </a:ext>
            </a:extLst>
          </p:cNvPr>
          <p:cNvSpPr>
            <a:spLocks noGrp="1"/>
          </p:cNvSpPr>
          <p:nvPr>
            <p:ph type="sldNum" sz="quarter" idx="12"/>
          </p:nvPr>
        </p:nvSpPr>
        <p:spPr/>
        <p:txBody>
          <a:bodyPr/>
          <a:lstStyle/>
          <a:p>
            <a:fld id="{019752F1-C2EB-594D-9C5C-F5CD07776528}" type="slidenum">
              <a:rPr lang="en-US" smtClean="0"/>
              <a:t>9</a:t>
            </a:fld>
            <a:endParaRPr lang="en-US"/>
          </a:p>
        </p:txBody>
      </p:sp>
      <p:sp>
        <p:nvSpPr>
          <p:cNvPr id="3" name="Title 1">
            <a:extLst>
              <a:ext uri="{FF2B5EF4-FFF2-40B4-BE49-F238E27FC236}">
                <a16:creationId xmlns:a16="http://schemas.microsoft.com/office/drawing/2014/main" id="{2CB11286-9DC2-67D7-C9BF-B9DAE92A4E19}"/>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What is the Constitution?</a:t>
            </a:r>
            <a:endParaRPr lang="en-US" sz="4400" cap="none">
              <a:solidFill>
                <a:schemeClr val="bg1"/>
              </a:solidFill>
              <a:latin typeface="Calibri"/>
              <a:ea typeface="Calibri"/>
              <a:cs typeface="Calibri"/>
            </a:endParaRPr>
          </a:p>
        </p:txBody>
      </p:sp>
      <p:cxnSp>
        <p:nvCxnSpPr>
          <p:cNvPr id="4" name="Straight Connector 3">
            <a:extLst>
              <a:ext uri="{FF2B5EF4-FFF2-40B4-BE49-F238E27FC236}">
                <a16:creationId xmlns:a16="http://schemas.microsoft.com/office/drawing/2014/main" id="{ACD7D518-6FFE-2BE8-A927-EE6DCC172DF9}"/>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FF0236C-5607-0FBC-2A86-4262C54B0625}"/>
              </a:ext>
            </a:extLst>
          </p:cNvPr>
          <p:cNvSpPr txBox="1"/>
          <p:nvPr/>
        </p:nvSpPr>
        <p:spPr>
          <a:xfrm>
            <a:off x="590610" y="1933706"/>
            <a:ext cx="7467540" cy="1343494"/>
          </a:xfrm>
          <a:prstGeom prst="rect">
            <a:avLst/>
          </a:prstGeom>
          <a:noFill/>
        </p:spPr>
        <p:txBody>
          <a:bodyPr wrap="square" rtlCol="0">
            <a:noAutofit/>
          </a:bodyPr>
          <a:lstStyle/>
          <a:p>
            <a:r>
              <a:rPr lang="en-US" sz="4000" i="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A rulebook for our country!</a:t>
            </a:r>
          </a:p>
        </p:txBody>
      </p:sp>
      <p:pic>
        <p:nvPicPr>
          <p:cNvPr id="6" name="Online Media 2" descr="U.S. Constitution Explained for Students | Quick &amp; Easy Summary">
            <a:hlinkClick r:id="" action="ppaction://media"/>
            <a:extLst>
              <a:ext uri="{FF2B5EF4-FFF2-40B4-BE49-F238E27FC236}">
                <a16:creationId xmlns:a16="http://schemas.microsoft.com/office/drawing/2014/main" id="{7E96C9FD-0554-827D-48FE-EDA64C408F46}"/>
              </a:ext>
            </a:extLst>
          </p:cNvPr>
          <p:cNvPicPr>
            <a:picLocks noRot="1" noChangeAspect="1"/>
          </p:cNvPicPr>
          <p:nvPr>
            <a:videoFile r:link="rId1"/>
          </p:nvPr>
        </p:nvPicPr>
        <p:blipFill>
          <a:blip r:embed="rId4"/>
          <a:stretch>
            <a:fillRect/>
          </a:stretch>
        </p:blipFill>
        <p:spPr>
          <a:xfrm>
            <a:off x="6496052" y="2952818"/>
            <a:ext cx="4571998" cy="2583179"/>
          </a:xfrm>
          <a:prstGeom prst="rect">
            <a:avLst/>
          </a:prstGeom>
        </p:spPr>
      </p:pic>
      <p:sp>
        <p:nvSpPr>
          <p:cNvPr id="7" name="TextBox 6">
            <a:extLst>
              <a:ext uri="{FF2B5EF4-FFF2-40B4-BE49-F238E27FC236}">
                <a16:creationId xmlns:a16="http://schemas.microsoft.com/office/drawing/2014/main" id="{10B743C1-A5AE-D374-4D3F-D4DFA5E012EC}"/>
              </a:ext>
            </a:extLst>
          </p:cNvPr>
          <p:cNvSpPr txBox="1"/>
          <p:nvPr/>
        </p:nvSpPr>
        <p:spPr>
          <a:xfrm>
            <a:off x="539308" y="2843788"/>
            <a:ext cx="5766242" cy="2436616"/>
          </a:xfrm>
          <a:prstGeom prst="rect">
            <a:avLst/>
          </a:prstGeom>
          <a:noFill/>
        </p:spPr>
        <p:txBody>
          <a:bodyPr wrap="square" rtlCol="0">
            <a:noAutofit/>
          </a:bodyPr>
          <a:lstStyle/>
          <a:p>
            <a:r>
              <a:rPr lang="en-US" sz="3200" b="1">
                <a:solidFill>
                  <a:schemeClr val="accent4"/>
                </a:solidFill>
                <a:latin typeface="Calibri Light" panose="020F0302020204030204" pitchFamily="34" charset="0"/>
                <a:ea typeface="Calibri Light" panose="020F0302020204030204" pitchFamily="34" charset="0"/>
                <a:cs typeface="Calibri Light" panose="020F0302020204030204" pitchFamily="34" charset="0"/>
              </a:rPr>
              <a:t>WATCH &gt; </a:t>
            </a: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This YouTube video created by Quizlet and view more learning content from the group at </a:t>
            </a:r>
            <a:r>
              <a:rPr lang="en-US" sz="3200" b="1" err="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www.youtube.com</a:t>
            </a:r>
            <a:r>
              <a:rPr lang="en-US" sz="3200" b="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a:t>
            </a:r>
            <a:r>
              <a:rPr lang="en-US" sz="3200" b="1" err="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quizlet</a:t>
            </a:r>
            <a:endParaRPr lang="en-US" sz="3200" b="1">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1373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theme/theme1.xml><?xml version="1.0" encoding="utf-8"?>
<a:theme xmlns:a="http://schemas.openxmlformats.org/drawingml/2006/main" name="WSBA_2017">
  <a:themeElements>
    <a:clrScheme name="WSBA colors 2017">
      <a:dk1>
        <a:srgbClr val="000000"/>
      </a:dk1>
      <a:lt1>
        <a:srgbClr val="FFFFFF"/>
      </a:lt1>
      <a:dk2>
        <a:srgbClr val="58595B"/>
      </a:dk2>
      <a:lt2>
        <a:srgbClr val="00476D"/>
      </a:lt2>
      <a:accent1>
        <a:srgbClr val="00A7E5"/>
      </a:accent1>
      <a:accent2>
        <a:srgbClr val="00909A"/>
      </a:accent2>
      <a:accent3>
        <a:srgbClr val="4EA247"/>
      </a:accent3>
      <a:accent4>
        <a:srgbClr val="FFCB05"/>
      </a:accent4>
      <a:accent5>
        <a:srgbClr val="ED6D34"/>
      </a:accent5>
      <a:accent6>
        <a:srgbClr val="604E8D"/>
      </a:accent6>
      <a:hlink>
        <a:srgbClr val="00A7E5"/>
      </a:hlink>
      <a:folHlink>
        <a:srgbClr val="58595B"/>
      </a:folHlink>
    </a:clrScheme>
    <a:fontScheme name="WSBA 2017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defRPr smtClean="0">
            <a:solidFill>
              <a:schemeClr val="tx2"/>
            </a:solidFill>
          </a:defRPr>
        </a:defPPr>
      </a:lstStyle>
    </a:txDef>
  </a:objectDefaults>
  <a:extraClrSchemeLst/>
  <a:extLst>
    <a:ext uri="{05A4C25C-085E-4340-85A3-A5531E510DB2}">
      <thm15:themeFamily xmlns:thm15="http://schemas.microsoft.com/office/thememl/2012/main" name="WSBA_2017" id="{949F9428-0BF0-4B35-81A3-2E20484930A1}" vid="{3FAD9324-06D7-43A9-9C2A-4659808FE3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0400c532-138a-47ad-85e7-898c0fa68308" xsi:nil="true"/>
    <lcf76f155ced4ddcb4097134ff3c332f xmlns="9301ceea-b7ec-4866-8e92-7dd9ae7b611d">
      <Terms xmlns="http://schemas.microsoft.com/office/infopath/2007/PartnerControls"/>
    </lcf76f155ced4ddcb4097134ff3c332f>
    <Images xmlns="9301ceea-b7ec-4866-8e92-7dd9ae7b611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DA364399A0A5459BAB87D02DE6339E" ma:contentTypeVersion="20" ma:contentTypeDescription="Create a new document." ma:contentTypeScope="" ma:versionID="b9ce9f5ea223342dce9ff98caeca31e2">
  <xsd:schema xmlns:xsd="http://www.w3.org/2001/XMLSchema" xmlns:xs="http://www.w3.org/2001/XMLSchema" xmlns:p="http://schemas.microsoft.com/office/2006/metadata/properties" xmlns:ns1="http://schemas.microsoft.com/sharepoint/v3" xmlns:ns2="9301ceea-b7ec-4866-8e92-7dd9ae7b611d" xmlns:ns3="0400c532-138a-47ad-85e7-898c0fa68308" targetNamespace="http://schemas.microsoft.com/office/2006/metadata/properties" ma:root="true" ma:fieldsID="a702e0f120d50ca56e8306f62e70744d" ns1:_="" ns2:_="" ns3:_="">
    <xsd:import namespace="http://schemas.microsoft.com/sharepoint/v3"/>
    <xsd:import namespace="9301ceea-b7ec-4866-8e92-7dd9ae7b611d"/>
    <xsd:import namespace="0400c532-138a-47ad-85e7-898c0fa6830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LengthInSeconds" minOccurs="0"/>
                <xsd:element ref="ns1:_ip_UnifiedCompliancePolicyProperties" minOccurs="0"/>
                <xsd:element ref="ns1:_ip_UnifiedCompliancePolicyUIAction" minOccurs="0"/>
                <xsd:element ref="ns2:Imag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01ceea-b7ec-4866-8e92-7dd9ae7b61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ee24962-7a89-47d6-ab2d-29f3dde6723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Images" ma:index="26" nillable="true" ma:displayName="Images" ma:format="Thumbnail" ma:internalName="Images">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00c532-138a-47ad-85e7-898c0fa6830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2cb77bc-cc15-468c-8998-02e9730e24a0}" ma:internalName="TaxCatchAll" ma:showField="CatchAllData" ma:web="0400c532-138a-47ad-85e7-898c0fa6830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6943E4-8CA7-49D7-BF31-E59ECA0B47C5}">
  <ds:schemaRefs>
    <ds:schemaRef ds:uri="0400c532-138a-47ad-85e7-898c0fa68308"/>
    <ds:schemaRef ds:uri="9301ceea-b7ec-4866-8e92-7dd9ae7b611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5F1E96B-6C66-4B47-B5D7-5C79B5C854BD}">
  <ds:schemaRefs>
    <ds:schemaRef ds:uri="http://schemas.microsoft.com/sharepoint/v3/contenttype/forms"/>
  </ds:schemaRefs>
</ds:datastoreItem>
</file>

<file path=customXml/itemProps3.xml><?xml version="1.0" encoding="utf-8"?>
<ds:datastoreItem xmlns:ds="http://schemas.openxmlformats.org/officeDocument/2006/customXml" ds:itemID="{AE14936B-4EBC-4BD5-B686-A54AAFD8CE0A}">
  <ds:schemaRefs>
    <ds:schemaRef ds:uri="0400c532-138a-47ad-85e7-898c0fa68308"/>
    <ds:schemaRef ds:uri="9301ceea-b7ec-4866-8e92-7dd9ae7b61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28</Slides>
  <Notes>25</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WSBA_2017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Title</dc:title>
  <dc:creator>Terri Sharp</dc:creator>
  <cp:revision>2</cp:revision>
  <cp:lastPrinted>2017-10-25T22:32:55Z</cp:lastPrinted>
  <dcterms:created xsi:type="dcterms:W3CDTF">2017-06-17T15:44:04Z</dcterms:created>
  <dcterms:modified xsi:type="dcterms:W3CDTF">2026-08-20T18:42:29Z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0x01010062DA364399A0A5459BAB87D02DE6339E</vt:lpwstr>
  </property>
  <property fmtid="{D5CDD505-2E9C-101B-9397-08002B2CF9AE}" pid="3" name="MediaServiceImageTags">
    <vt:lpwstr/>
  </property>
</Properties>
</file>