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69" r:id="rId4"/>
    <p:sldId id="258" r:id="rId5"/>
    <p:sldId id="278" r:id="rId6"/>
    <p:sldId id="279" r:id="rId7"/>
    <p:sldId id="260" r:id="rId8"/>
    <p:sldId id="280" r:id="rId9"/>
    <p:sldId id="262" r:id="rId10"/>
    <p:sldId id="264" r:id="rId11"/>
    <p:sldId id="265" r:id="rId12"/>
    <p:sldId id="268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47" autoAdjust="0"/>
  </p:normalViewPr>
  <p:slideViewPr>
    <p:cSldViewPr>
      <p:cViewPr varScale="1">
        <p:scale>
          <a:sx n="53" d="100"/>
          <a:sy n="53" d="100"/>
        </p:scale>
        <p:origin x="-12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014A-2697-4BFD-8DD8-EC54DDC4B2A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79C9-D72B-4AB0-BD78-9AAC4356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4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0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9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9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9985-7B8D-43A6-BBE0-DF31EF55C3A6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42A4-4C99-4876-B7E5-D48B6FE9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8" y="838200"/>
            <a:ext cx="8096251" cy="3048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WSBA CORPORATE COUNSEL SECTION</a:t>
            </a:r>
            <a:r>
              <a:rPr lang="en-US" sz="3600" b="1" dirty="0" smtClean="0">
                <a:solidFill>
                  <a:srgbClr val="7030A0"/>
                </a:solidFill>
              </a:rPr>
              <a:t/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 WHAT’S YOUR NEGOTIATION IQ?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6324600" cy="1752600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Paul W. Boyer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Negotiate Solutions LLC 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Tina Davis Boyd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Navia Benefit Solutions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June 7, 2016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4384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GET CREATIVE TO EXPAND THE PIE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315200" cy="3200401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0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Trade items each side values differently 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4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4000" dirty="0">
                <a:solidFill>
                  <a:schemeClr val="tx1"/>
                </a:solidFill>
              </a:rPr>
              <a:t>Avoid one-issue bargaining </a:t>
            </a:r>
            <a:r>
              <a:rPr lang="en-US" sz="4000" dirty="0" smtClean="0">
                <a:solidFill>
                  <a:schemeClr val="tx1"/>
                </a:solidFill>
              </a:rPr>
              <a:t>– add issues </a:t>
            </a:r>
            <a:r>
              <a:rPr lang="en-US" sz="4000" dirty="0">
                <a:solidFill>
                  <a:schemeClr val="tx1"/>
                </a:solidFill>
              </a:rPr>
              <a:t>and </a:t>
            </a:r>
            <a:r>
              <a:rPr lang="en-US" sz="4000" dirty="0" smtClean="0">
                <a:solidFill>
                  <a:schemeClr val="tx1"/>
                </a:solidFill>
              </a:rPr>
              <a:t>keep all </a:t>
            </a:r>
            <a:r>
              <a:rPr lang="en-US" sz="4000" dirty="0">
                <a:solidFill>
                  <a:schemeClr val="tx1"/>
                </a:solidFill>
              </a:rPr>
              <a:t>issues tentative until final </a:t>
            </a:r>
            <a:r>
              <a:rPr lang="en-US" sz="4000" dirty="0" smtClean="0">
                <a:solidFill>
                  <a:schemeClr val="tx1"/>
                </a:solidFill>
              </a:rPr>
              <a:t>agreement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4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Create options - innovate and brainstorm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0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362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PERSUASIVE TECHNIQUES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315200" cy="342900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schemeClr val="tx1"/>
                </a:solidFill>
                <a:ea typeface="Calibri"/>
                <a:cs typeface="Times New Roman"/>
              </a:rPr>
              <a:t>The 3 reasons </a:t>
            </a: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rule</a:t>
            </a:r>
          </a:p>
          <a:p>
            <a:pPr marL="342900" indent="-342900" algn="l">
              <a:spcBef>
                <a:spcPts val="0"/>
              </a:spcBef>
              <a:buFont typeface="Symbol"/>
              <a:buChar char=""/>
            </a:pPr>
            <a:endParaRPr lang="en-US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Refer to precedent </a:t>
            </a:r>
          </a:p>
          <a:p>
            <a:pPr marL="342900" indent="-342900" algn="l">
              <a:spcBef>
                <a:spcPts val="0"/>
              </a:spcBef>
              <a:buFont typeface="Symbol"/>
              <a:buChar char=""/>
            </a:pPr>
            <a:endParaRPr lang="en-US" sz="2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Reciprocity principle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Power of silence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Say no convincingly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2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362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PAUSE &amp; REFLECT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1"/>
            <a:ext cx="7239000" cy="274320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Review the deal in its entirety </a:t>
            </a:r>
          </a:p>
          <a:p>
            <a:pPr marL="342900" indent="-342900" algn="l"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Assess against your BATNA 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Post-closing analysis 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5908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3 KEYS TO MAKING A NEGOTIATION SUCCESSFUL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315200" cy="3200400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Help the </a:t>
            </a: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other party be open to influence   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Find </a:t>
            </a: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creative ways to satisfy both sides interests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67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Communicate </a:t>
            </a: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your interests persuasively 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1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C:\Users\Kate Long\AppData\Local\Microsoft\Windows\Temporary Internet Files\Content.Outlook\0TMVFAON\Phone_Only_IsisMobWal#D323C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5836"/>
            <a:ext cx="3733800" cy="69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9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153400" cy="4486044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Let us never negotiate out of fear.  But let us never fear to negotiate.   </a:t>
            </a:r>
            <a:r>
              <a:rPr lang="en-US" sz="4800" dirty="0" smtClean="0">
                <a:solidFill>
                  <a:srgbClr val="7030A0"/>
                </a:solidFill>
              </a:rPr>
              <a:t>- </a:t>
            </a:r>
            <a:r>
              <a:rPr lang="en-US" sz="2800" dirty="0" smtClean="0">
                <a:solidFill>
                  <a:srgbClr val="7030A0"/>
                </a:solidFill>
              </a:rPr>
              <a:t>John F. Kennedy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00444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3200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SUBSTANCE 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&amp;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RELATIONSHIP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14730"/>
            <a:ext cx="7315200" cy="224069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590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ROUTES TO INFLUENCE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349" y="1676400"/>
            <a:ext cx="7315200" cy="3500669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600" dirty="0" smtClean="0">
                <a:solidFill>
                  <a:schemeClr val="tx1"/>
                </a:solidFill>
                <a:ea typeface="Calibri"/>
                <a:cs typeface="Times New Roman"/>
              </a:rPr>
              <a:t>Coercion / Convincing / Competition</a:t>
            </a:r>
          </a:p>
          <a:p>
            <a:pPr marL="800100" lvl="1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3800" dirty="0" smtClean="0">
                <a:solidFill>
                  <a:schemeClr val="tx1"/>
                </a:solidFill>
                <a:ea typeface="Calibri"/>
                <a:cs typeface="Times New Roman"/>
              </a:rPr>
              <a:t>Forcing them to accede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4600" dirty="0" smtClean="0">
                <a:solidFill>
                  <a:schemeClr val="tx1"/>
                </a:solidFill>
                <a:ea typeface="Calibri"/>
                <a:cs typeface="Times New Roman"/>
              </a:rPr>
              <a:t>Understanding / Creating / Collaboration</a:t>
            </a:r>
          </a:p>
          <a:p>
            <a:pPr marL="800100" lvl="1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3800" dirty="0" smtClean="0">
                <a:solidFill>
                  <a:schemeClr val="tx1"/>
                </a:solidFill>
                <a:ea typeface="Calibri"/>
                <a:cs typeface="Times New Roman"/>
              </a:rPr>
              <a:t>Finding ways to meet both parties needs</a:t>
            </a:r>
            <a:endParaRPr lang="en-US" sz="4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5908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IT’S ABOUT THE </a:t>
            </a:r>
            <a:r>
              <a:rPr lang="en-US" sz="3600" b="1" u="sng" dirty="0" smtClean="0">
                <a:solidFill>
                  <a:srgbClr val="7030A0"/>
                </a:solidFill>
              </a:rPr>
              <a:t>PEOPLE</a:t>
            </a:r>
            <a:br>
              <a:rPr lang="en-US" sz="3600" b="1" u="sng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(and opening them to influence)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349" y="2061931"/>
            <a:ext cx="7315200" cy="3352800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Build </a:t>
            </a:r>
            <a:r>
              <a:rPr lang="en-US" sz="6700" dirty="0">
                <a:solidFill>
                  <a:schemeClr val="tx1"/>
                </a:solidFill>
                <a:ea typeface="Calibri"/>
                <a:cs typeface="Times New Roman"/>
              </a:rPr>
              <a:t>rapport and </a:t>
            </a: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trust – make </a:t>
            </a:r>
            <a:r>
              <a:rPr lang="en-US" sz="6700" smtClean="0">
                <a:solidFill>
                  <a:schemeClr val="tx1"/>
                </a:solidFill>
                <a:ea typeface="Calibri"/>
                <a:cs typeface="Times New Roman"/>
              </a:rPr>
              <a:t>a connection!</a:t>
            </a:r>
            <a:endParaRPr lang="en-US" sz="67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67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Listen - make them feel heard 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6700" dirty="0" smtClean="0">
                <a:solidFill>
                  <a:schemeClr val="tx1"/>
                </a:solidFill>
                <a:ea typeface="Calibri"/>
                <a:cs typeface="Times New Roman"/>
              </a:rPr>
              <a:t>Acknowledge their perspective/concerns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sz="67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6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287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PREPARE TO SUCCEED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1"/>
            <a:ext cx="7315200" cy="3281130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Specific </a:t>
            </a:r>
            <a:r>
              <a:rPr lang="en-US" sz="3000" dirty="0">
                <a:solidFill>
                  <a:schemeClr val="tx1"/>
                </a:solidFill>
              </a:rPr>
              <a:t>goals </a:t>
            </a:r>
            <a:r>
              <a:rPr lang="en-US" sz="3000" dirty="0" smtClean="0">
                <a:solidFill>
                  <a:schemeClr val="tx1"/>
                </a:solidFill>
              </a:rPr>
              <a:t>(top 3)</a:t>
            </a:r>
          </a:p>
          <a:p>
            <a:pPr marL="457200" lvl="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Information is power</a:t>
            </a: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457200" lvl="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Anticipate concerns </a:t>
            </a:r>
            <a:r>
              <a:rPr lang="en-US" sz="3000" dirty="0">
                <a:solidFill>
                  <a:schemeClr val="tx1"/>
                </a:solidFill>
              </a:rPr>
              <a:t>and </a:t>
            </a:r>
            <a:r>
              <a:rPr lang="en-US" sz="3000" dirty="0" smtClean="0">
                <a:solidFill>
                  <a:schemeClr val="tx1"/>
                </a:solidFill>
              </a:rPr>
              <a:t>objections</a:t>
            </a:r>
          </a:p>
          <a:p>
            <a:pPr marL="457200" lvl="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457200" lvl="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Get </a:t>
            </a:r>
            <a:r>
              <a:rPr lang="en-US" sz="3000" dirty="0">
                <a:solidFill>
                  <a:schemeClr val="tx1"/>
                </a:solidFill>
              </a:rPr>
              <a:t>clear on your BATNA </a:t>
            </a:r>
            <a:r>
              <a:rPr lang="en-US" sz="3000" dirty="0" smtClean="0">
                <a:solidFill>
                  <a:schemeClr val="tx1"/>
                </a:solidFill>
              </a:rPr>
              <a:t>(and theirs)</a:t>
            </a:r>
            <a:endParaRPr lang="en-US" sz="3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POSITIONS v. INTERESTS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902144"/>
              </p:ext>
            </p:extLst>
          </p:nvPr>
        </p:nvGraphicFramePr>
        <p:xfrm>
          <a:off x="533400" y="1981200"/>
          <a:ext cx="8229601" cy="463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1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2800" dirty="0" smtClean="0"/>
                        <a:t>POSITIONS</a:t>
                      </a:r>
                    </a:p>
                    <a:p>
                      <a:pPr algn="ctr"/>
                      <a:r>
                        <a:rPr lang="en-US" sz="2800" dirty="0" smtClean="0"/>
                        <a:t>(What</a:t>
                      </a:r>
                      <a:r>
                        <a:rPr lang="en-US" sz="2800" baseline="0" dirty="0" smtClean="0"/>
                        <a:t> I Want)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INTERESTS</a:t>
                      </a:r>
                    </a:p>
                    <a:p>
                      <a:pPr algn="ctr"/>
                      <a:r>
                        <a:rPr lang="en-US" sz="2800" dirty="0" smtClean="0"/>
                        <a:t>(Why I Need It)</a:t>
                      </a:r>
                      <a:endParaRPr lang="en-US" sz="2800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Telecommute</a:t>
                      </a:r>
                      <a:r>
                        <a:rPr lang="en-US" sz="2000" baseline="0" dirty="0" smtClean="0"/>
                        <a:t> 2 days a week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My</a:t>
                      </a:r>
                      <a:r>
                        <a:rPr lang="en-US" sz="2000" baseline="0" dirty="0" smtClean="0"/>
                        <a:t> husband can’t pick my kids up from school on Monday and Friday</a:t>
                      </a:r>
                      <a:endParaRPr lang="en-US" sz="2000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 to</a:t>
                      </a:r>
                      <a:r>
                        <a:rPr lang="en-US" sz="2000" baseline="0" dirty="0" smtClean="0"/>
                        <a:t> dinner at Seastar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I’m hungry for crab</a:t>
                      </a:r>
                      <a:r>
                        <a:rPr lang="en-US" sz="2000" baseline="0" dirty="0" smtClean="0"/>
                        <a:t> cakes and would like to see a movie at Bellevue Square</a:t>
                      </a:r>
                      <a:endParaRPr lang="en-US" sz="2000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$90,000</a:t>
                      </a:r>
                      <a:r>
                        <a:rPr lang="en-US" sz="2000" baseline="0" dirty="0" smtClean="0"/>
                        <a:t> as my starting salary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 want to feel</a:t>
                      </a:r>
                      <a:r>
                        <a:rPr lang="en-US" sz="2000" baseline="0" dirty="0" smtClean="0"/>
                        <a:t> valued by the company and I have big student loans</a:t>
                      </a:r>
                      <a:endParaRPr lang="en-US" sz="2000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Liability cap of $5M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My boss says we’ve never agreed to a larger cap and I worry I’d look bad if I have to go back to her to request an exception.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4384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FOCUS ON INTERESTS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349" y="2233612"/>
            <a:ext cx="7315200" cy="3204931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Ask questions…especially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why</a:t>
            </a: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Find the common threads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An investigative journey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5414731"/>
            <a:ext cx="3776663" cy="14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5890</TotalTime>
  <Words>329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WSBA CORPORATE COUNSEL SECTION   WHAT’S YOUR NEGOTIATION IQ? </vt:lpstr>
      <vt:lpstr>PowerPoint Presentation</vt:lpstr>
      <vt:lpstr>Let us never negotiate out of fear.  But let us never fear to negotiate.   - John F. Kennedy </vt:lpstr>
      <vt:lpstr>SUBSTANCE  &amp; RELATIONSHIP</vt:lpstr>
      <vt:lpstr>THE ROUTES TO INFLUENCE</vt:lpstr>
      <vt:lpstr>IT’S ABOUT THE PEOPLE (and opening them to influence)</vt:lpstr>
      <vt:lpstr>PREPARE TO SUCCEED</vt:lpstr>
      <vt:lpstr>POSITIONS v. INTERESTS</vt:lpstr>
      <vt:lpstr>FOCUS ON INTERESTS</vt:lpstr>
      <vt:lpstr>GET CREATIVE TO EXPAND THE PIE </vt:lpstr>
      <vt:lpstr>PERSUASIVE TECHNIQUES</vt:lpstr>
      <vt:lpstr>PAUSE &amp; REFLECT</vt:lpstr>
      <vt:lpstr>3 KEYS TO MAKING A NEGOTIATION SUCCESSFUL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Boyer</dc:creator>
  <cp:lastModifiedBy>Paul Boyer</cp:lastModifiedBy>
  <cp:revision>60</cp:revision>
  <dcterms:created xsi:type="dcterms:W3CDTF">2016-04-04T15:55:28Z</dcterms:created>
  <dcterms:modified xsi:type="dcterms:W3CDTF">2016-06-07T23:24:05Z</dcterms:modified>
</cp:coreProperties>
</file>